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5"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3" roundtripDataSignature="AMtx7mhUAwzOn+HZXPytB1rMhtsd/uoE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customschemas.google.com/relationships/presentationmetadata" Target="meta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58eb532f4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58eb532f4_1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658eb532f4_1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58eb532f4_1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58eb532f4_1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658eb532f4_1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5c433e9cb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5c433e9cb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65c433e9cb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eb45fdd95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eb45fdd95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2aeb45fdd95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5c433e9cb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5c433e9cb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65c433e9cb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58eb532f4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58eb532f4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658eb532f4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58eb532f4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58eb532f4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658eb532f4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58eb532f4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58eb532f4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658eb532f4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58eb532f4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58eb532f4_1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658eb532f4_1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58eb532f4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58eb532f4_1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658eb532f4_1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5c433e9cb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5c433e9cb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65c433e9cb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5c433e9cb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5c433e9cb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65c433e9cb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58eb532f4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58eb532f4_1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658eb532f4_1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5c433e9cb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5c433e9cb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65c433e9cb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58eb532f4_1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58eb532f4_1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2658eb532f4_1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58eb532f4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58eb532f4_1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Reset gate controls short term dependencies</a:t>
            </a:r>
            <a:endParaRPr/>
          </a:p>
        </p:txBody>
      </p:sp>
      <p:sp>
        <p:nvSpPr>
          <p:cNvPr id="396" name="Google Shape;396;g2658eb532f4_1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eb45fdd95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eb45fdd95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aeb45fdd95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5c433e9cb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5c433e9cb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265c433e9cb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eb45fdd95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aeb45fdd95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aeb45fdd95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5c433e9cb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5c433e9cb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265c433e9cb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58eb532f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58eb532f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658eb532f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58eb532f4_1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58eb532f4_1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658eb532f4_1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eb45fdd95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eb45fdd95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aeb45fdd95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aeb45fdd95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aeb45fdd95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aeb45fdd95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eb45fdd95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eb45fdd95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aeb45fdd95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eb45fdd95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aeb45fdd95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aeb45fdd95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eb45fdd95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eb45fdd95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aeb45fdd95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58eb532f4_1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58eb532f4_1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2658eb532f4_1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58eb532f4_1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58eb532f4_1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658eb532f4_1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eb45fdd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aeb45fdd9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2aeb45fdd9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aeb45fdd9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aeb45fdd95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2aeb45fdd95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58eb532f4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58eb532f4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658eb532f4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aeb45fdd9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aeb45fdd9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2aeb45fdd9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aeb45fdd95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aeb45fdd95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2aeb45fdd95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aeb45fdd95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aeb45fdd95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2aeb45fdd95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eb45fdd95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eb45fdd95_0_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2aeb45fdd95_0_2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aeb45fdd95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aeb45fdd95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2aeb45fdd95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aeb45fdd95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aeb45fdd95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2aeb45fdd95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aeb45fdd95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aeb45fdd95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2aeb45fdd95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f489c575a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1ef489c575a_2_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7*1 + </a:t>
            </a:r>
            <a:endParaRPr/>
          </a:p>
        </p:txBody>
      </p:sp>
      <p:sp>
        <p:nvSpPr>
          <p:cNvPr id="610" name="Google Shape;610;g1ef489c575a_2_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ef489c575a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1ef489c575a_2_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7*1 + </a:t>
            </a:r>
            <a:endParaRPr/>
          </a:p>
        </p:txBody>
      </p:sp>
      <p:sp>
        <p:nvSpPr>
          <p:cNvPr id="740" name="Google Shape;740;g1ef489c575a_2_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ef489c575a_2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1ef489c575a_2_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sigmoid</a:t>
            </a:r>
            <a:endParaRPr/>
          </a:p>
          <a:p>
            <a:pPr indent="0" lvl="0" marL="0" rtl="0" algn="l">
              <a:spcBef>
                <a:spcPts val="0"/>
              </a:spcBef>
              <a:spcAft>
                <a:spcPts val="0"/>
              </a:spcAft>
              <a:buNone/>
            </a:pPr>
            <a:r>
              <a:rPr lang="en-US"/>
              <a:t>Average pooling</a:t>
            </a:r>
            <a:endParaRPr/>
          </a:p>
          <a:p>
            <a:pPr indent="0" lvl="0" marL="0" rtl="0" algn="l">
              <a:spcBef>
                <a:spcPts val="0"/>
              </a:spcBef>
              <a:spcAft>
                <a:spcPts val="0"/>
              </a:spcAft>
              <a:buNone/>
            </a:pPr>
            <a:r>
              <a:rPr lang="en-US"/>
              <a:t>2 convs + 3 fully connected</a:t>
            </a:r>
            <a:endParaRPr/>
          </a:p>
        </p:txBody>
      </p:sp>
      <p:sp>
        <p:nvSpPr>
          <p:cNvPr id="870" name="Google Shape;870;g1ef489c575a_2_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58eb532f4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58eb532f4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658eb532f4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ef489c575a_2_3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1ef489c575a_2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ef489c575a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g1ef489c575a_2_3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max pooling</a:t>
            </a:r>
            <a:endParaRPr/>
          </a:p>
          <a:p>
            <a:pPr indent="0" lvl="0" marL="0" rtl="0" algn="l">
              <a:spcBef>
                <a:spcPts val="0"/>
              </a:spcBef>
              <a:spcAft>
                <a:spcPts val="0"/>
              </a:spcAft>
              <a:buNone/>
            </a:pPr>
            <a:r>
              <a:rPr lang="en-US"/>
              <a:t>Using relu</a:t>
            </a:r>
            <a:endParaRPr/>
          </a:p>
          <a:p>
            <a:pPr indent="0" lvl="0" marL="0" rtl="0" algn="l">
              <a:spcBef>
                <a:spcPts val="0"/>
              </a:spcBef>
              <a:spcAft>
                <a:spcPts val="0"/>
              </a:spcAft>
              <a:buNone/>
            </a:pPr>
            <a:r>
              <a:rPr lang="en-US"/>
              <a:t>Using LRN </a:t>
            </a:r>
            <a:endParaRPr/>
          </a:p>
          <a:p>
            <a:pPr indent="0" lvl="0" marL="0" rtl="0" algn="l">
              <a:spcBef>
                <a:spcPts val="0"/>
              </a:spcBef>
              <a:spcAft>
                <a:spcPts val="0"/>
              </a:spcAft>
              <a:buNone/>
            </a:pPr>
            <a:r>
              <a:rPr lang="en-US"/>
              <a:t>Use GPU to train and inference</a:t>
            </a:r>
            <a:endParaRPr/>
          </a:p>
          <a:p>
            <a:pPr indent="0" lvl="0" marL="0" rtl="0" algn="l">
              <a:spcBef>
                <a:spcPts val="0"/>
              </a:spcBef>
              <a:spcAft>
                <a:spcPts val="0"/>
              </a:spcAft>
              <a:buNone/>
            </a:pPr>
            <a:r>
              <a:rPr lang="en-US"/>
              <a:t>Deeper and wider</a:t>
            </a:r>
            <a:endParaRPr/>
          </a:p>
          <a:p>
            <a:pPr indent="0" lvl="0" marL="0" rtl="0" algn="l">
              <a:spcBef>
                <a:spcPts val="0"/>
              </a:spcBef>
              <a:spcAft>
                <a:spcPts val="0"/>
              </a:spcAft>
              <a:buNone/>
            </a:pPr>
            <a:r>
              <a:rPr lang="en-US"/>
              <a:t>Using dropout on fully dense layer</a:t>
            </a:r>
            <a:endParaRPr/>
          </a:p>
          <a:p>
            <a:pPr indent="0" lvl="0" marL="0" rtl="0" algn="l">
              <a:spcBef>
                <a:spcPts val="0"/>
              </a:spcBef>
              <a:spcAft>
                <a:spcPts val="0"/>
              </a:spcAft>
              <a:buNone/>
            </a:pPr>
            <a:r>
              <a:t/>
            </a:r>
            <a:endParaRPr/>
          </a:p>
        </p:txBody>
      </p:sp>
      <p:sp>
        <p:nvSpPr>
          <p:cNvPr id="891" name="Google Shape;891;g1ef489c575a_2_3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f489c575a_2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1ef489c575a_2_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max pooling</a:t>
            </a:r>
            <a:endParaRPr/>
          </a:p>
          <a:p>
            <a:pPr indent="0" lvl="0" marL="0" rtl="0" algn="l">
              <a:spcBef>
                <a:spcPts val="0"/>
              </a:spcBef>
              <a:spcAft>
                <a:spcPts val="0"/>
              </a:spcAft>
              <a:buNone/>
            </a:pPr>
            <a:r>
              <a:rPr lang="en-US"/>
              <a:t>Using relu</a:t>
            </a:r>
            <a:endParaRPr/>
          </a:p>
          <a:p>
            <a:pPr indent="0" lvl="0" marL="0" rtl="0" algn="l">
              <a:spcBef>
                <a:spcPts val="0"/>
              </a:spcBef>
              <a:spcAft>
                <a:spcPts val="0"/>
              </a:spcAft>
              <a:buNone/>
            </a:pPr>
            <a:r>
              <a:rPr lang="en-US"/>
              <a:t>Using LRN </a:t>
            </a:r>
            <a:endParaRPr/>
          </a:p>
          <a:p>
            <a:pPr indent="0" lvl="0" marL="0" rtl="0" algn="l">
              <a:spcBef>
                <a:spcPts val="0"/>
              </a:spcBef>
              <a:spcAft>
                <a:spcPts val="0"/>
              </a:spcAft>
              <a:buNone/>
            </a:pPr>
            <a:r>
              <a:rPr lang="en-US"/>
              <a:t>Use GPU to train and inference</a:t>
            </a:r>
            <a:endParaRPr/>
          </a:p>
          <a:p>
            <a:pPr indent="0" lvl="0" marL="0" rtl="0" algn="l">
              <a:spcBef>
                <a:spcPts val="0"/>
              </a:spcBef>
              <a:spcAft>
                <a:spcPts val="0"/>
              </a:spcAft>
              <a:buNone/>
            </a:pPr>
            <a:r>
              <a:rPr lang="en-US"/>
              <a:t>Deeper and wider</a:t>
            </a:r>
            <a:endParaRPr/>
          </a:p>
          <a:p>
            <a:pPr indent="0" lvl="0" marL="0" rtl="0" algn="l">
              <a:spcBef>
                <a:spcPts val="0"/>
              </a:spcBef>
              <a:spcAft>
                <a:spcPts val="0"/>
              </a:spcAft>
              <a:buNone/>
            </a:pPr>
            <a:r>
              <a:rPr lang="en-US"/>
              <a:t>Using dropout on fully dense layer</a:t>
            </a:r>
            <a:endParaRPr/>
          </a:p>
          <a:p>
            <a:pPr indent="0" lvl="0" marL="0" rtl="0" algn="l">
              <a:spcBef>
                <a:spcPts val="0"/>
              </a:spcBef>
              <a:spcAft>
                <a:spcPts val="0"/>
              </a:spcAft>
              <a:buNone/>
            </a:pPr>
            <a:r>
              <a:t/>
            </a:r>
            <a:endParaRPr/>
          </a:p>
        </p:txBody>
      </p:sp>
      <p:sp>
        <p:nvSpPr>
          <p:cNvPr id="901" name="Google Shape;901;g1ef489c575a_2_3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f489c575a_2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1ef489c575a_2_3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CNN block design, CNN + relu + maxpooling</a:t>
            </a:r>
            <a:endParaRPr/>
          </a:p>
        </p:txBody>
      </p:sp>
      <p:sp>
        <p:nvSpPr>
          <p:cNvPr id="912" name="Google Shape;912;g1ef489c575a_2_3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ef489c575a_2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g1ef489c575a_2_3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CNN block design, CNN + relu + maxpooling</a:t>
            </a:r>
            <a:endParaRPr/>
          </a:p>
        </p:txBody>
      </p:sp>
      <p:sp>
        <p:nvSpPr>
          <p:cNvPr id="957" name="Google Shape;957;g1ef489c575a_2_3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ef489c575a_2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g1ef489c575a_2_4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will happen if network goes deeper and deeper?</a:t>
            </a:r>
            <a:endParaRPr/>
          </a:p>
          <a:p>
            <a:pPr indent="0" lvl="0" marL="0" rtl="0" algn="l">
              <a:spcBef>
                <a:spcPts val="0"/>
              </a:spcBef>
              <a:spcAft>
                <a:spcPts val="0"/>
              </a:spcAft>
              <a:buNone/>
            </a:pPr>
            <a:r>
              <a:rPr lang="en-US"/>
              <a:t>- </a:t>
            </a:r>
            <a:endParaRPr/>
          </a:p>
        </p:txBody>
      </p:sp>
      <p:sp>
        <p:nvSpPr>
          <p:cNvPr id="971" name="Google Shape;971;g1ef489c575a_2_4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ef489c575a_2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1ef489c575a_2_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will happen if network goes deeper and deeper?</a:t>
            </a:r>
            <a:endParaRPr/>
          </a:p>
          <a:p>
            <a:pPr indent="0" lvl="0" marL="0" rtl="0" algn="l">
              <a:spcBef>
                <a:spcPts val="0"/>
              </a:spcBef>
              <a:spcAft>
                <a:spcPts val="0"/>
              </a:spcAft>
              <a:buNone/>
            </a:pPr>
            <a:r>
              <a:rPr lang="en-US"/>
              <a:t>- </a:t>
            </a:r>
            <a:endParaRPr/>
          </a:p>
        </p:txBody>
      </p:sp>
      <p:sp>
        <p:nvSpPr>
          <p:cNvPr id="981" name="Google Shape;981;g1ef489c575a_2_4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ef489c575a_2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g1ef489c575a_2_4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will happen if network goes deeper and deeper?</a:t>
            </a:r>
            <a:endParaRPr/>
          </a:p>
          <a:p>
            <a:pPr indent="0" lvl="0" marL="0" rtl="0" algn="l">
              <a:spcBef>
                <a:spcPts val="0"/>
              </a:spcBef>
              <a:spcAft>
                <a:spcPts val="0"/>
              </a:spcAft>
              <a:buNone/>
            </a:pPr>
            <a:r>
              <a:rPr lang="en-US"/>
              <a:t>- </a:t>
            </a:r>
            <a:endParaRPr/>
          </a:p>
        </p:txBody>
      </p:sp>
      <p:sp>
        <p:nvSpPr>
          <p:cNvPr id="1016" name="Google Shape;1016;g1ef489c575a_2_4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ef489c575a_2_4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1ef489c575a_2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ef489c575a_2_4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g1ef489c575a_2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eb45fdd95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eb45fdd95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aeb45fdd95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ef489c575a_2_5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g1ef489c575a_2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f489c575a_2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g1ef489c575a_2_5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Find out the optimal local sparse structure in a CNN network.</a:t>
            </a:r>
            <a:endParaRPr/>
          </a:p>
          <a:p>
            <a:pPr indent="0" lvl="0" marL="0" rtl="0" algn="l">
              <a:spcBef>
                <a:spcPts val="0"/>
              </a:spcBef>
              <a:spcAft>
                <a:spcPts val="0"/>
              </a:spcAft>
              <a:buNone/>
            </a:pPr>
            <a:r>
              <a:rPr lang="en-US"/>
              <a:t>How to decide the kernel size? </a:t>
            </a:r>
            <a:endParaRPr/>
          </a:p>
          <a:p>
            <a:pPr indent="0" lvl="0" marL="0" rtl="0" algn="l">
              <a:spcBef>
                <a:spcPts val="0"/>
              </a:spcBef>
              <a:spcAft>
                <a:spcPts val="0"/>
              </a:spcAft>
              <a:buNone/>
            </a:pPr>
            <a:r>
              <a:rPr lang="en-US"/>
              <a:t>Pooling or not?</a:t>
            </a:r>
            <a:endParaRPr/>
          </a:p>
          <a:p>
            <a:pPr indent="0" lvl="0" marL="0" rtl="0" algn="l">
              <a:spcBef>
                <a:spcPts val="0"/>
              </a:spcBef>
              <a:spcAft>
                <a:spcPts val="0"/>
              </a:spcAft>
              <a:buNone/>
            </a:pPr>
            <a:r>
              <a:t/>
            </a:r>
            <a:endParaRPr/>
          </a:p>
        </p:txBody>
      </p:sp>
      <p:sp>
        <p:nvSpPr>
          <p:cNvPr id="1092" name="Google Shape;1092;g1ef489c575a_2_5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ef489c575a_2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1ef489c575a_2_5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Find out the optimal local sparse structure in a CNN network.</a:t>
            </a:r>
            <a:endParaRPr/>
          </a:p>
          <a:p>
            <a:pPr indent="0" lvl="0" marL="0" rtl="0" algn="l">
              <a:spcBef>
                <a:spcPts val="0"/>
              </a:spcBef>
              <a:spcAft>
                <a:spcPts val="0"/>
              </a:spcAft>
              <a:buNone/>
            </a:pPr>
            <a:r>
              <a:rPr lang="en-US"/>
              <a:t>How to decide the kernel size? </a:t>
            </a:r>
            <a:endParaRPr/>
          </a:p>
          <a:p>
            <a:pPr indent="0" lvl="0" marL="0" rtl="0" algn="l">
              <a:spcBef>
                <a:spcPts val="0"/>
              </a:spcBef>
              <a:spcAft>
                <a:spcPts val="0"/>
              </a:spcAft>
              <a:buNone/>
            </a:pPr>
            <a:r>
              <a:rPr lang="en-US"/>
              <a:t>Pooling or not?</a:t>
            </a:r>
            <a:endParaRPr/>
          </a:p>
          <a:p>
            <a:pPr indent="0" lvl="0" marL="0" rtl="0" algn="l">
              <a:spcBef>
                <a:spcPts val="0"/>
              </a:spcBef>
              <a:spcAft>
                <a:spcPts val="0"/>
              </a:spcAft>
              <a:buNone/>
            </a:pPr>
            <a:r>
              <a:t/>
            </a:r>
            <a:endParaRPr/>
          </a:p>
        </p:txBody>
      </p:sp>
      <p:sp>
        <p:nvSpPr>
          <p:cNvPr id="1116" name="Google Shape;1116;g1ef489c575a_2_5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ef489c575a_2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g1ef489c575a_2_5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Find out the optimal local sparse structure in a CNN network.</a:t>
            </a:r>
            <a:endParaRPr/>
          </a:p>
          <a:p>
            <a:pPr indent="0" lvl="0" marL="0" rtl="0" algn="l">
              <a:spcBef>
                <a:spcPts val="0"/>
              </a:spcBef>
              <a:spcAft>
                <a:spcPts val="0"/>
              </a:spcAft>
              <a:buNone/>
            </a:pPr>
            <a:r>
              <a:rPr lang="en-US"/>
              <a:t>How to decide the kernel size? </a:t>
            </a:r>
            <a:endParaRPr/>
          </a:p>
          <a:p>
            <a:pPr indent="0" lvl="0" marL="0" rtl="0" algn="l">
              <a:spcBef>
                <a:spcPts val="0"/>
              </a:spcBef>
              <a:spcAft>
                <a:spcPts val="0"/>
              </a:spcAft>
              <a:buNone/>
            </a:pPr>
            <a:r>
              <a:rPr lang="en-US"/>
              <a:t>Pooling or not?</a:t>
            </a:r>
            <a:endParaRPr/>
          </a:p>
          <a:p>
            <a:pPr indent="0" lvl="0" marL="0" rtl="0" algn="l">
              <a:spcBef>
                <a:spcPts val="0"/>
              </a:spcBef>
              <a:spcAft>
                <a:spcPts val="0"/>
              </a:spcAft>
              <a:buNone/>
            </a:pPr>
            <a:r>
              <a:t/>
            </a:r>
            <a:endParaRPr/>
          </a:p>
        </p:txBody>
      </p:sp>
      <p:sp>
        <p:nvSpPr>
          <p:cNvPr id="1143" name="Google Shape;1143;g1ef489c575a_2_5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ef489c575a_2_5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g1ef489c575a_2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ef489c575a_2_5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g1ef489c575a_2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ef489c575a_2_6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g1ef489c575a_2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ef489c575a_2_6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1ef489c575a_2_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ef489c575a_2_6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g1ef489c575a_2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ef489c575a_2_6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g1ef489c575a_2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5c433e9cb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5c433e9cb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65c433e9cb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f489c575a_2_6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g1ef489c575a_2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f489c575a_2_6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g1ef489c575a_2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ef489c575a_2_6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g1ef489c575a_2_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ef489c575a_2_9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g1ef489c575a_2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ef489c575a_2_1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4" name="Google Shape;1754;g1ef489c575a_2_1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65fb8f293c_2_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1" name="Google Shape;1761;g265fb8f293c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65fb8f293c_2_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7" name="Google Shape;1767;g265fb8f293c_2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58eb532f4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58eb532f4_1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2658eb532f4_1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5c433e9c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5c433e9c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65c433e9c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1524000" y="509804"/>
            <a:ext cx="9144000" cy="147879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
          <p:cNvSpPr txBox="1"/>
          <p:nvPr>
            <p:ph idx="1" type="subTitle"/>
          </p:nvPr>
        </p:nvSpPr>
        <p:spPr>
          <a:xfrm>
            <a:off x="1524000" y="3666478"/>
            <a:ext cx="9144000" cy="66582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ogos | Brand | University of Waterloo" id="21" name="Google Shape;21;p4"/>
          <p:cNvPicPr preferRelativeResize="0"/>
          <p:nvPr/>
        </p:nvPicPr>
        <p:blipFill rotWithShape="1">
          <a:blip r:embed="rId2">
            <a:alphaModFix/>
          </a:blip>
          <a:srcRect b="0" l="0" r="0" t="0"/>
          <a:stretch/>
        </p:blipFill>
        <p:spPr>
          <a:xfrm>
            <a:off x="4038600" y="4495948"/>
            <a:ext cx="3740458" cy="1496183"/>
          </a:xfrm>
          <a:prstGeom prst="rect">
            <a:avLst/>
          </a:prstGeom>
          <a:noFill/>
          <a:ln>
            <a:noFill/>
          </a:ln>
        </p:spPr>
      </p:pic>
      <p:sp>
        <p:nvSpPr>
          <p:cNvPr id="22" name="Google Shape;22;p4"/>
          <p:cNvSpPr txBox="1"/>
          <p:nvPr/>
        </p:nvSpPr>
        <p:spPr>
          <a:xfrm>
            <a:off x="1524000" y="2616115"/>
            <a:ext cx="9144000" cy="66582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CS886: Recent Advances on Foundation Models</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8" name="Shape 88"/>
        <p:cNvGrpSpPr/>
        <p:nvPr/>
      </p:nvGrpSpPr>
      <p:grpSpPr>
        <a:xfrm>
          <a:off x="0" y="0"/>
          <a:ext cx="0" cy="0"/>
          <a:chOff x="0" y="0"/>
          <a:chExt cx="0" cy="0"/>
        </a:xfrm>
      </p:grpSpPr>
      <p:sp>
        <p:nvSpPr>
          <p:cNvPr id="89" name="Google Shape;89;g1ef489c575a_2_29"/>
          <p:cNvSpPr txBox="1"/>
          <p:nvPr>
            <p:ph idx="1" type="body"/>
          </p:nvPr>
        </p:nvSpPr>
        <p:spPr>
          <a:xfrm>
            <a:off x="839788" y="120537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g1ef489c575a_2_29"/>
          <p:cNvSpPr txBox="1"/>
          <p:nvPr>
            <p:ph idx="2" type="body"/>
          </p:nvPr>
        </p:nvSpPr>
        <p:spPr>
          <a:xfrm>
            <a:off x="839788" y="2121763"/>
            <a:ext cx="5157787" cy="406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g1ef489c575a_2_29"/>
          <p:cNvSpPr txBox="1"/>
          <p:nvPr>
            <p:ph idx="3" type="body"/>
          </p:nvPr>
        </p:nvSpPr>
        <p:spPr>
          <a:xfrm>
            <a:off x="6172200" y="1217536"/>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g1ef489c575a_2_29"/>
          <p:cNvSpPr txBox="1"/>
          <p:nvPr>
            <p:ph idx="4" type="body"/>
          </p:nvPr>
        </p:nvSpPr>
        <p:spPr>
          <a:xfrm>
            <a:off x="6172200" y="2121763"/>
            <a:ext cx="5183188" cy="406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g1ef489c575a_2_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g1ef489c575a_2_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1ef489c575a_2_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g1ef489c575a_2_2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of Waterloo - Wikipedia" id="97" name="Google Shape;97;g1ef489c575a_2_29"/>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8" name="Shape 98"/>
        <p:cNvGrpSpPr/>
        <p:nvPr/>
      </p:nvGrpSpPr>
      <p:grpSpPr>
        <a:xfrm>
          <a:off x="0" y="0"/>
          <a:ext cx="0" cy="0"/>
          <a:chOff x="0" y="0"/>
          <a:chExt cx="0" cy="0"/>
        </a:xfrm>
      </p:grpSpPr>
      <p:sp>
        <p:nvSpPr>
          <p:cNvPr id="99" name="Google Shape;99;g1ef489c575a_2_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1ef489c575a_2_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g1ef489c575a_2_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g1ef489c575a_2_3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of Waterloo - Wikipedia" id="103" name="Google Shape;103;g1ef489c575a_2_39"/>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g1ef489c575a_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g1ef489c575a_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g1ef489c575a_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University of Waterloo - Wikipedia" id="108" name="Google Shape;108;g1ef489c575a_2_45"/>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g265fb8f293c_2_6"/>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265fb8f293c_2_6"/>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g265fb8f293c_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265fb8f293c_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265fb8f293c_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University of Waterloo - Wikipedia" id="121" name="Google Shape;121;g265fb8f293c_2_6"/>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 name="Shape 122"/>
        <p:cNvGrpSpPr/>
        <p:nvPr/>
      </p:nvGrpSpPr>
      <p:grpSpPr>
        <a:xfrm>
          <a:off x="0" y="0"/>
          <a:ext cx="0" cy="0"/>
          <a:chOff x="0" y="0"/>
          <a:chExt cx="0" cy="0"/>
        </a:xfrm>
      </p:grpSpPr>
      <p:sp>
        <p:nvSpPr>
          <p:cNvPr id="123" name="Google Shape;123;g265fb8f293c_2_13"/>
          <p:cNvSpPr txBox="1"/>
          <p:nvPr>
            <p:ph type="ctrTitle"/>
          </p:nvPr>
        </p:nvSpPr>
        <p:spPr>
          <a:xfrm>
            <a:off x="1524000" y="509804"/>
            <a:ext cx="9144000" cy="147879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265fb8f293c_2_13"/>
          <p:cNvSpPr txBox="1"/>
          <p:nvPr>
            <p:ph idx="1" type="subTitle"/>
          </p:nvPr>
        </p:nvSpPr>
        <p:spPr>
          <a:xfrm>
            <a:off x="1524000" y="3666478"/>
            <a:ext cx="9144000" cy="66582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5" name="Google Shape;125;g265fb8f293c_2_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265fb8f293c_2_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265fb8f293c_2_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ogos | Brand | University of Waterloo" id="128" name="Google Shape;128;g265fb8f293c_2_13"/>
          <p:cNvPicPr preferRelativeResize="0"/>
          <p:nvPr/>
        </p:nvPicPr>
        <p:blipFill rotWithShape="1">
          <a:blip r:embed="rId2">
            <a:alphaModFix/>
          </a:blip>
          <a:srcRect b="0" l="0" r="0" t="0"/>
          <a:stretch/>
        </p:blipFill>
        <p:spPr>
          <a:xfrm>
            <a:off x="4038600" y="4495948"/>
            <a:ext cx="3740458" cy="1496183"/>
          </a:xfrm>
          <a:prstGeom prst="rect">
            <a:avLst/>
          </a:prstGeom>
          <a:noFill/>
          <a:ln>
            <a:noFill/>
          </a:ln>
        </p:spPr>
      </p:pic>
      <p:sp>
        <p:nvSpPr>
          <p:cNvPr id="129" name="Google Shape;129;g265fb8f293c_2_13"/>
          <p:cNvSpPr txBox="1"/>
          <p:nvPr/>
        </p:nvSpPr>
        <p:spPr>
          <a:xfrm>
            <a:off x="1524000" y="2616115"/>
            <a:ext cx="9144000" cy="66582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CS886: Recent Advances on Foundation Models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0" name="Shape 130"/>
        <p:cNvGrpSpPr/>
        <p:nvPr/>
      </p:nvGrpSpPr>
      <p:grpSpPr>
        <a:xfrm>
          <a:off x="0" y="0"/>
          <a:ext cx="0" cy="0"/>
          <a:chOff x="0" y="0"/>
          <a:chExt cx="0" cy="0"/>
        </a:xfrm>
      </p:grpSpPr>
      <p:sp>
        <p:nvSpPr>
          <p:cNvPr id="131" name="Google Shape;131;g265fb8f293c_2_21"/>
          <p:cNvSpPr txBox="1"/>
          <p:nvPr>
            <p:ph idx="1" type="body"/>
          </p:nvPr>
        </p:nvSpPr>
        <p:spPr>
          <a:xfrm>
            <a:off x="838200" y="1218075"/>
            <a:ext cx="5181600" cy="4958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g265fb8f293c_2_21"/>
          <p:cNvSpPr txBox="1"/>
          <p:nvPr>
            <p:ph idx="2" type="body"/>
          </p:nvPr>
        </p:nvSpPr>
        <p:spPr>
          <a:xfrm>
            <a:off x="6172200" y="1218075"/>
            <a:ext cx="5181600" cy="4958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g265fb8f293c_2_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265fb8f293c_2_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265fb8f293c_2_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g265fb8f293c_2_21"/>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University of Waterloo - Wikipedia" id="137" name="Google Shape;137;g265fb8f293c_2_21"/>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8" name="Shape 138"/>
        <p:cNvGrpSpPr/>
        <p:nvPr/>
      </p:nvGrpSpPr>
      <p:grpSpPr>
        <a:xfrm>
          <a:off x="0" y="0"/>
          <a:ext cx="0" cy="0"/>
          <a:chOff x="0" y="0"/>
          <a:chExt cx="0" cy="0"/>
        </a:xfrm>
      </p:grpSpPr>
      <p:sp>
        <p:nvSpPr>
          <p:cNvPr id="139" name="Google Shape;139;g265fb8f293c_2_29"/>
          <p:cNvSpPr txBox="1"/>
          <p:nvPr>
            <p:ph idx="1" type="body"/>
          </p:nvPr>
        </p:nvSpPr>
        <p:spPr>
          <a:xfrm>
            <a:off x="839788" y="120537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0" name="Google Shape;140;g265fb8f293c_2_29"/>
          <p:cNvSpPr txBox="1"/>
          <p:nvPr>
            <p:ph idx="2" type="body"/>
          </p:nvPr>
        </p:nvSpPr>
        <p:spPr>
          <a:xfrm>
            <a:off x="839788" y="2121763"/>
            <a:ext cx="5157787" cy="406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g265fb8f293c_2_29"/>
          <p:cNvSpPr txBox="1"/>
          <p:nvPr>
            <p:ph idx="3" type="body"/>
          </p:nvPr>
        </p:nvSpPr>
        <p:spPr>
          <a:xfrm>
            <a:off x="6172200" y="1217536"/>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2" name="Google Shape;142;g265fb8f293c_2_29"/>
          <p:cNvSpPr txBox="1"/>
          <p:nvPr>
            <p:ph idx="4" type="body"/>
          </p:nvPr>
        </p:nvSpPr>
        <p:spPr>
          <a:xfrm>
            <a:off x="6172200" y="2121763"/>
            <a:ext cx="5183188" cy="406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g265fb8f293c_2_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g265fb8f293c_2_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265fb8f293c_2_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g265fb8f293c_2_2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University of Waterloo - Wikipedia" id="147" name="Google Shape;147;g265fb8f293c_2_29"/>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8" name="Shape 148"/>
        <p:cNvGrpSpPr/>
        <p:nvPr/>
      </p:nvGrpSpPr>
      <p:grpSpPr>
        <a:xfrm>
          <a:off x="0" y="0"/>
          <a:ext cx="0" cy="0"/>
          <a:chOff x="0" y="0"/>
          <a:chExt cx="0" cy="0"/>
        </a:xfrm>
      </p:grpSpPr>
      <p:sp>
        <p:nvSpPr>
          <p:cNvPr id="149" name="Google Shape;149;g265fb8f293c_2_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265fb8f293c_2_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265fb8f293c_2_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g265fb8f293c_2_3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University of Waterloo - Wikipedia" id="153" name="Google Shape;153;g265fb8f293c_2_39"/>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g265fb8f293c_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265fb8f293c_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g265fb8f293c_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University of Waterloo - Wikipedia" id="158" name="Google Shape;158;g265fb8f293c_2_45"/>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5"/>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University of Waterloo - Wikipedia" id="29" name="Google Shape;29;p5"/>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0" name="Shape 30"/>
        <p:cNvGrpSpPr/>
        <p:nvPr/>
      </p:nvGrpSpPr>
      <p:grpSpPr>
        <a:xfrm>
          <a:off x="0" y="0"/>
          <a:ext cx="0" cy="0"/>
          <a:chOff x="0" y="0"/>
          <a:chExt cx="0" cy="0"/>
        </a:xfrm>
      </p:grpSpPr>
      <p:sp>
        <p:nvSpPr>
          <p:cNvPr id="31" name="Google Shape;31;p6"/>
          <p:cNvSpPr txBox="1"/>
          <p:nvPr>
            <p:ph idx="1" type="body"/>
          </p:nvPr>
        </p:nvSpPr>
        <p:spPr>
          <a:xfrm>
            <a:off x="838200" y="1218075"/>
            <a:ext cx="5181600" cy="4958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172200" y="1218075"/>
            <a:ext cx="5181600" cy="4958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6"/>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of Waterloo - Wikipedia" id="37" name="Google Shape;37;p6"/>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 name="Shape 38"/>
        <p:cNvGrpSpPr/>
        <p:nvPr/>
      </p:nvGrpSpPr>
      <p:grpSpPr>
        <a:xfrm>
          <a:off x="0" y="0"/>
          <a:ext cx="0" cy="0"/>
          <a:chOff x="0" y="0"/>
          <a:chExt cx="0" cy="0"/>
        </a:xfrm>
      </p:grpSpPr>
      <p:sp>
        <p:nvSpPr>
          <p:cNvPr id="39" name="Google Shape;39;p7"/>
          <p:cNvSpPr txBox="1"/>
          <p:nvPr>
            <p:ph idx="1" type="body"/>
          </p:nvPr>
        </p:nvSpPr>
        <p:spPr>
          <a:xfrm>
            <a:off x="839788" y="120537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7"/>
          <p:cNvSpPr txBox="1"/>
          <p:nvPr>
            <p:ph idx="2" type="body"/>
          </p:nvPr>
        </p:nvSpPr>
        <p:spPr>
          <a:xfrm>
            <a:off x="839788" y="2121763"/>
            <a:ext cx="5157787" cy="406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3" type="body"/>
          </p:nvPr>
        </p:nvSpPr>
        <p:spPr>
          <a:xfrm>
            <a:off x="6172200" y="1217536"/>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7"/>
          <p:cNvSpPr txBox="1"/>
          <p:nvPr>
            <p:ph idx="4" type="body"/>
          </p:nvPr>
        </p:nvSpPr>
        <p:spPr>
          <a:xfrm>
            <a:off x="6172200" y="2121763"/>
            <a:ext cx="5183188" cy="406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of Waterloo - Wikipedia" id="47" name="Google Shape;47;p7"/>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8"/>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of Waterloo - Wikipedia" id="53" name="Google Shape;53;p8"/>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University of Waterloo - Wikipedia" id="58" name="Google Shape;58;p9"/>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g1ef489c575a_2_6"/>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g1ef489c575a_2_6"/>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g1ef489c575a_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g1ef489c575a_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g1ef489c575a_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University of Waterloo - Wikipedia" id="71" name="Google Shape;71;g1ef489c575a_2_6"/>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g1ef489c575a_2_13"/>
          <p:cNvSpPr txBox="1"/>
          <p:nvPr>
            <p:ph type="ctrTitle"/>
          </p:nvPr>
        </p:nvSpPr>
        <p:spPr>
          <a:xfrm>
            <a:off x="1524000" y="509804"/>
            <a:ext cx="9144000" cy="147879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g1ef489c575a_2_13"/>
          <p:cNvSpPr txBox="1"/>
          <p:nvPr>
            <p:ph idx="1" type="subTitle"/>
          </p:nvPr>
        </p:nvSpPr>
        <p:spPr>
          <a:xfrm>
            <a:off x="1524000" y="3666478"/>
            <a:ext cx="9144000" cy="66582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5" name="Google Shape;75;g1ef489c575a_2_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g1ef489c575a_2_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g1ef489c575a_2_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ogos | Brand | University of Waterloo" id="78" name="Google Shape;78;g1ef489c575a_2_13"/>
          <p:cNvPicPr preferRelativeResize="0"/>
          <p:nvPr/>
        </p:nvPicPr>
        <p:blipFill rotWithShape="1">
          <a:blip r:embed="rId2">
            <a:alphaModFix/>
          </a:blip>
          <a:srcRect b="0" l="0" r="0" t="0"/>
          <a:stretch/>
        </p:blipFill>
        <p:spPr>
          <a:xfrm>
            <a:off x="4038600" y="4495948"/>
            <a:ext cx="3740458" cy="1496183"/>
          </a:xfrm>
          <a:prstGeom prst="rect">
            <a:avLst/>
          </a:prstGeom>
          <a:noFill/>
          <a:ln>
            <a:noFill/>
          </a:ln>
        </p:spPr>
      </p:pic>
      <p:sp>
        <p:nvSpPr>
          <p:cNvPr id="79" name="Google Shape;79;g1ef489c575a_2_13"/>
          <p:cNvSpPr txBox="1"/>
          <p:nvPr/>
        </p:nvSpPr>
        <p:spPr>
          <a:xfrm>
            <a:off x="1524000" y="2616115"/>
            <a:ext cx="9144000" cy="66582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CS886: Recent Advances on Foundation Models</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0" name="Shape 80"/>
        <p:cNvGrpSpPr/>
        <p:nvPr/>
      </p:nvGrpSpPr>
      <p:grpSpPr>
        <a:xfrm>
          <a:off x="0" y="0"/>
          <a:ext cx="0" cy="0"/>
          <a:chOff x="0" y="0"/>
          <a:chExt cx="0" cy="0"/>
        </a:xfrm>
      </p:grpSpPr>
      <p:sp>
        <p:nvSpPr>
          <p:cNvPr id="81" name="Google Shape;81;g1ef489c575a_2_21"/>
          <p:cNvSpPr txBox="1"/>
          <p:nvPr>
            <p:ph idx="1" type="body"/>
          </p:nvPr>
        </p:nvSpPr>
        <p:spPr>
          <a:xfrm>
            <a:off x="838200" y="1218075"/>
            <a:ext cx="5181600" cy="4958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g1ef489c575a_2_21"/>
          <p:cNvSpPr txBox="1"/>
          <p:nvPr>
            <p:ph idx="2" type="body"/>
          </p:nvPr>
        </p:nvSpPr>
        <p:spPr>
          <a:xfrm>
            <a:off x="6172200" y="1218075"/>
            <a:ext cx="5181600" cy="4958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g1ef489c575a_2_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g1ef489c575a_2_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g1ef489c575a_2_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1ef489c575a_2_21"/>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iversity of Waterloo - Wikipedia" id="87" name="Google Shape;87;g1ef489c575a_2_21"/>
          <p:cNvPicPr preferRelativeResize="0"/>
          <p:nvPr/>
        </p:nvPicPr>
        <p:blipFill rotWithShape="1">
          <a:blip r:embed="rId2">
            <a:alphaModFix/>
          </a:blip>
          <a:srcRect b="0" l="0" r="0" t="0"/>
          <a:stretch/>
        </p:blipFill>
        <p:spPr>
          <a:xfrm>
            <a:off x="10371740" y="136525"/>
            <a:ext cx="902162" cy="90216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g1ef489c575a_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g1ef489c575a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g1ef489c575a_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g1ef489c575a_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g1ef489c575a_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g265fb8f293c_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1" name="Google Shape;111;g265fb8f293c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g265fb8f293c_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3" name="Google Shape;113;g265fb8f293c_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4" name="Google Shape;114;g265fb8f293c_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43.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2.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1524000" y="509804"/>
            <a:ext cx="9144000" cy="147879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Lecture 3: CNN &amp; RNN</a:t>
            </a:r>
            <a:endParaRPr/>
          </a:p>
        </p:txBody>
      </p:sp>
      <p:sp>
        <p:nvSpPr>
          <p:cNvPr id="164" name="Google Shape;164;p1"/>
          <p:cNvSpPr txBox="1"/>
          <p:nvPr>
            <p:ph idx="1" type="subTitle"/>
          </p:nvPr>
        </p:nvSpPr>
        <p:spPr>
          <a:xfrm>
            <a:off x="1524000" y="3666478"/>
            <a:ext cx="9144000" cy="66582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Presenters: Colby Wang &amp; Dongfu Jiang</a:t>
            </a:r>
            <a:endParaRPr/>
          </a:p>
        </p:txBody>
      </p:sp>
      <p:sp>
        <p:nvSpPr>
          <p:cNvPr id="165" name="Google Shape;165;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2023-12-29</a:t>
            </a:r>
            <a:endParaRPr/>
          </a:p>
        </p:txBody>
      </p:sp>
      <p:sp>
        <p:nvSpPr>
          <p:cNvPr id="166" name="Google Shape;166;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67" name="Google Shape;167;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658eb532f4_1_123"/>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LSTM Diagram</a:t>
            </a:r>
            <a:endParaRPr/>
          </a:p>
        </p:txBody>
      </p:sp>
      <p:sp>
        <p:nvSpPr>
          <p:cNvPr id="259" name="Google Shape;259;g2658eb532f4_1_123"/>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2300"/>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p:txBody>
      </p:sp>
      <p:sp>
        <p:nvSpPr>
          <p:cNvPr id="260" name="Google Shape;260;g2658eb532f4_1_1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1" name="Google Shape;261;g2658eb532f4_1_123"/>
          <p:cNvSpPr/>
          <p:nvPr/>
        </p:nvSpPr>
        <p:spPr>
          <a:xfrm>
            <a:off x="2419500" y="3188125"/>
            <a:ext cx="1033500" cy="76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a:t>
            </a:r>
            <a:r>
              <a:rPr baseline="-25000" lang="en-US">
                <a:latin typeface="Calibri"/>
                <a:ea typeface="Calibri"/>
                <a:cs typeface="Calibri"/>
                <a:sym typeface="Calibri"/>
              </a:rPr>
              <a:t>0</a:t>
            </a:r>
            <a:endParaRPr baseline="-25000">
              <a:latin typeface="Calibri"/>
              <a:ea typeface="Calibri"/>
              <a:cs typeface="Calibri"/>
              <a:sym typeface="Calibri"/>
            </a:endParaRPr>
          </a:p>
        </p:txBody>
      </p:sp>
      <p:sp>
        <p:nvSpPr>
          <p:cNvPr id="262" name="Google Shape;262;g2658eb532f4_1_123"/>
          <p:cNvSpPr/>
          <p:nvPr/>
        </p:nvSpPr>
        <p:spPr>
          <a:xfrm>
            <a:off x="7514750" y="5108375"/>
            <a:ext cx="1033500" cy="76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x</a:t>
            </a:r>
            <a:r>
              <a:rPr baseline="-25000" lang="en-US">
                <a:latin typeface="Calibri"/>
                <a:ea typeface="Calibri"/>
                <a:cs typeface="Calibri"/>
                <a:sym typeface="Calibri"/>
              </a:rPr>
              <a:t>1</a:t>
            </a:r>
            <a:endParaRPr baseline="-25000">
              <a:latin typeface="Calibri"/>
              <a:ea typeface="Calibri"/>
              <a:cs typeface="Calibri"/>
              <a:sym typeface="Calibri"/>
            </a:endParaRPr>
          </a:p>
        </p:txBody>
      </p:sp>
      <p:sp>
        <p:nvSpPr>
          <p:cNvPr id="263" name="Google Shape;263;g2658eb532f4_1_123"/>
          <p:cNvSpPr/>
          <p:nvPr/>
        </p:nvSpPr>
        <p:spPr>
          <a:xfrm>
            <a:off x="7514750" y="3188125"/>
            <a:ext cx="1033500" cy="76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a:t>
            </a:r>
            <a:r>
              <a:rPr baseline="-25000" lang="en-US">
                <a:latin typeface="Calibri"/>
                <a:ea typeface="Calibri"/>
                <a:cs typeface="Calibri"/>
                <a:sym typeface="Calibri"/>
              </a:rPr>
              <a:t>1</a:t>
            </a:r>
            <a:endParaRPr baseline="-25000">
              <a:latin typeface="Calibri"/>
              <a:ea typeface="Calibri"/>
              <a:cs typeface="Calibri"/>
              <a:sym typeface="Calibri"/>
            </a:endParaRPr>
          </a:p>
        </p:txBody>
      </p:sp>
      <p:sp>
        <p:nvSpPr>
          <p:cNvPr id="264" name="Google Shape;264;g2658eb532f4_1_123"/>
          <p:cNvSpPr/>
          <p:nvPr/>
        </p:nvSpPr>
        <p:spPr>
          <a:xfrm>
            <a:off x="7514750" y="1488725"/>
            <a:ext cx="1033500" cy="76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Out</a:t>
            </a:r>
            <a:r>
              <a:rPr baseline="-25000" lang="en-US">
                <a:latin typeface="Calibri"/>
                <a:ea typeface="Calibri"/>
                <a:cs typeface="Calibri"/>
                <a:sym typeface="Calibri"/>
              </a:rPr>
              <a:t>1</a:t>
            </a:r>
            <a:endParaRPr baseline="-25000">
              <a:latin typeface="Calibri"/>
              <a:ea typeface="Calibri"/>
              <a:cs typeface="Calibri"/>
              <a:sym typeface="Calibri"/>
            </a:endParaRPr>
          </a:p>
        </p:txBody>
      </p:sp>
      <p:cxnSp>
        <p:nvCxnSpPr>
          <p:cNvPr id="265" name="Google Shape;265;g2658eb532f4_1_123"/>
          <p:cNvCxnSpPr>
            <a:stCxn id="263" idx="0"/>
            <a:endCxn id="264" idx="4"/>
          </p:cNvCxnSpPr>
          <p:nvPr/>
        </p:nvCxnSpPr>
        <p:spPr>
          <a:xfrm rot="10800000">
            <a:off x="8031500" y="2248825"/>
            <a:ext cx="0" cy="9393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g2658eb532f4_1_123"/>
          <p:cNvCxnSpPr>
            <a:stCxn id="262" idx="0"/>
            <a:endCxn id="263" idx="4"/>
          </p:cNvCxnSpPr>
          <p:nvPr/>
        </p:nvCxnSpPr>
        <p:spPr>
          <a:xfrm rot="10800000">
            <a:off x="8031500" y="3948275"/>
            <a:ext cx="0" cy="11601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g2658eb532f4_1_123"/>
          <p:cNvSpPr/>
          <p:nvPr/>
        </p:nvSpPr>
        <p:spPr>
          <a:xfrm>
            <a:off x="3933650" y="5223725"/>
            <a:ext cx="1110000" cy="52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Input Gate</a:t>
            </a:r>
            <a:endParaRPr>
              <a:latin typeface="Calibri"/>
              <a:ea typeface="Calibri"/>
              <a:cs typeface="Calibri"/>
              <a:sym typeface="Calibri"/>
            </a:endParaRPr>
          </a:p>
        </p:txBody>
      </p:sp>
      <p:sp>
        <p:nvSpPr>
          <p:cNvPr id="268" name="Google Shape;268;g2658eb532f4_1_123"/>
          <p:cNvSpPr/>
          <p:nvPr/>
        </p:nvSpPr>
        <p:spPr>
          <a:xfrm>
            <a:off x="4488650" y="2393913"/>
            <a:ext cx="1110000" cy="52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Output Gate</a:t>
            </a:r>
            <a:endParaRPr>
              <a:latin typeface="Calibri"/>
              <a:ea typeface="Calibri"/>
              <a:cs typeface="Calibri"/>
              <a:sym typeface="Calibri"/>
            </a:endParaRPr>
          </a:p>
        </p:txBody>
      </p:sp>
      <p:sp>
        <p:nvSpPr>
          <p:cNvPr id="269" name="Google Shape;269;g2658eb532f4_1_123"/>
          <p:cNvSpPr/>
          <p:nvPr/>
        </p:nvSpPr>
        <p:spPr>
          <a:xfrm>
            <a:off x="4488638" y="4278725"/>
            <a:ext cx="1110000" cy="52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Forget</a:t>
            </a:r>
            <a:r>
              <a:rPr lang="en-US">
                <a:latin typeface="Calibri"/>
                <a:ea typeface="Calibri"/>
                <a:cs typeface="Calibri"/>
                <a:sym typeface="Calibri"/>
              </a:rPr>
              <a:t> Gate</a:t>
            </a:r>
            <a:endParaRPr>
              <a:latin typeface="Calibri"/>
              <a:ea typeface="Calibri"/>
              <a:cs typeface="Calibri"/>
              <a:sym typeface="Calibri"/>
            </a:endParaRPr>
          </a:p>
        </p:txBody>
      </p:sp>
      <p:cxnSp>
        <p:nvCxnSpPr>
          <p:cNvPr id="270" name="Google Shape;270;g2658eb532f4_1_123"/>
          <p:cNvCxnSpPr>
            <a:stCxn id="261" idx="0"/>
            <a:endCxn id="268" idx="1"/>
          </p:cNvCxnSpPr>
          <p:nvPr/>
        </p:nvCxnSpPr>
        <p:spPr>
          <a:xfrm flipH="1" rot="10800000">
            <a:off x="2936250" y="2658625"/>
            <a:ext cx="1552500" cy="5295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g2658eb532f4_1_123"/>
          <p:cNvCxnSpPr>
            <a:stCxn id="262" idx="2"/>
            <a:endCxn id="268" idx="3"/>
          </p:cNvCxnSpPr>
          <p:nvPr/>
        </p:nvCxnSpPr>
        <p:spPr>
          <a:xfrm rot="10800000">
            <a:off x="5598650" y="2658575"/>
            <a:ext cx="1916100" cy="282990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g2658eb532f4_1_123"/>
          <p:cNvSpPr/>
          <p:nvPr/>
        </p:nvSpPr>
        <p:spPr>
          <a:xfrm>
            <a:off x="7864250" y="2611575"/>
            <a:ext cx="334500" cy="21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x</a:t>
            </a:r>
            <a:endParaRPr>
              <a:latin typeface="Calibri"/>
              <a:ea typeface="Calibri"/>
              <a:cs typeface="Calibri"/>
              <a:sym typeface="Calibri"/>
            </a:endParaRPr>
          </a:p>
        </p:txBody>
      </p:sp>
      <p:cxnSp>
        <p:nvCxnSpPr>
          <p:cNvPr id="273" name="Google Shape;273;g2658eb532f4_1_123"/>
          <p:cNvCxnSpPr>
            <a:stCxn id="268" idx="3"/>
            <a:endCxn id="272" idx="2"/>
          </p:cNvCxnSpPr>
          <p:nvPr/>
        </p:nvCxnSpPr>
        <p:spPr>
          <a:xfrm>
            <a:off x="5598650" y="2658663"/>
            <a:ext cx="2265600" cy="600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g2658eb532f4_1_123"/>
          <p:cNvCxnSpPr>
            <a:stCxn id="261" idx="6"/>
            <a:endCxn id="263" idx="2"/>
          </p:cNvCxnSpPr>
          <p:nvPr/>
        </p:nvCxnSpPr>
        <p:spPr>
          <a:xfrm>
            <a:off x="3453000" y="3568225"/>
            <a:ext cx="4061700" cy="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g2658eb532f4_1_123"/>
          <p:cNvCxnSpPr>
            <a:stCxn id="261" idx="6"/>
            <a:endCxn id="269" idx="1"/>
          </p:cNvCxnSpPr>
          <p:nvPr/>
        </p:nvCxnSpPr>
        <p:spPr>
          <a:xfrm>
            <a:off x="3453000" y="3568225"/>
            <a:ext cx="1035600" cy="9753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g2658eb532f4_1_123"/>
          <p:cNvCxnSpPr>
            <a:stCxn id="261" idx="5"/>
            <a:endCxn id="267" idx="0"/>
          </p:cNvCxnSpPr>
          <p:nvPr/>
        </p:nvCxnSpPr>
        <p:spPr>
          <a:xfrm>
            <a:off x="3301647" y="3836996"/>
            <a:ext cx="1187100" cy="13866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g2658eb532f4_1_123"/>
          <p:cNvCxnSpPr>
            <a:stCxn id="262" idx="2"/>
            <a:endCxn id="267" idx="3"/>
          </p:cNvCxnSpPr>
          <p:nvPr/>
        </p:nvCxnSpPr>
        <p:spPr>
          <a:xfrm rot="10800000">
            <a:off x="5043650" y="5488475"/>
            <a:ext cx="2471100" cy="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g2658eb532f4_1_123"/>
          <p:cNvCxnSpPr>
            <a:stCxn id="262" idx="1"/>
            <a:endCxn id="269" idx="3"/>
          </p:cNvCxnSpPr>
          <p:nvPr/>
        </p:nvCxnSpPr>
        <p:spPr>
          <a:xfrm rot="10800000">
            <a:off x="5598503" y="4543504"/>
            <a:ext cx="2067600" cy="6762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g2658eb532f4_1_123"/>
          <p:cNvSpPr/>
          <p:nvPr/>
        </p:nvSpPr>
        <p:spPr>
          <a:xfrm>
            <a:off x="5043650" y="3494125"/>
            <a:ext cx="334500" cy="21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x</a:t>
            </a:r>
            <a:endParaRPr>
              <a:latin typeface="Calibri"/>
              <a:ea typeface="Calibri"/>
              <a:cs typeface="Calibri"/>
              <a:sym typeface="Calibri"/>
            </a:endParaRPr>
          </a:p>
        </p:txBody>
      </p:sp>
      <p:sp>
        <p:nvSpPr>
          <p:cNvPr id="280" name="Google Shape;280;g2658eb532f4_1_123"/>
          <p:cNvSpPr/>
          <p:nvPr/>
        </p:nvSpPr>
        <p:spPr>
          <a:xfrm>
            <a:off x="7864250" y="4421400"/>
            <a:ext cx="334500" cy="21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x</a:t>
            </a:r>
            <a:endParaRPr>
              <a:latin typeface="Calibri"/>
              <a:ea typeface="Calibri"/>
              <a:cs typeface="Calibri"/>
              <a:sym typeface="Calibri"/>
            </a:endParaRPr>
          </a:p>
        </p:txBody>
      </p:sp>
      <p:cxnSp>
        <p:nvCxnSpPr>
          <p:cNvPr id="281" name="Google Shape;281;g2658eb532f4_1_123"/>
          <p:cNvCxnSpPr>
            <a:stCxn id="269" idx="0"/>
            <a:endCxn id="279" idx="4"/>
          </p:cNvCxnSpPr>
          <p:nvPr/>
        </p:nvCxnSpPr>
        <p:spPr>
          <a:xfrm flipH="1" rot="10800000">
            <a:off x="5043638" y="3708125"/>
            <a:ext cx="167400" cy="5706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g2658eb532f4_1_123"/>
          <p:cNvCxnSpPr>
            <a:stCxn id="267" idx="3"/>
            <a:endCxn id="280" idx="2"/>
          </p:cNvCxnSpPr>
          <p:nvPr/>
        </p:nvCxnSpPr>
        <p:spPr>
          <a:xfrm flipH="1" rot="10800000">
            <a:off x="5043650" y="4528475"/>
            <a:ext cx="2820600" cy="96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658eb532f4_1_158"/>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Practical Implementation</a:t>
            </a:r>
            <a:endParaRPr/>
          </a:p>
        </p:txBody>
      </p:sp>
      <p:sp>
        <p:nvSpPr>
          <p:cNvPr id="289" name="Google Shape;289;g2658eb532f4_1_1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0" name="Google Shape;290;g2658eb532f4_1_158"/>
          <p:cNvPicPr preferRelativeResize="0"/>
          <p:nvPr/>
        </p:nvPicPr>
        <p:blipFill>
          <a:blip r:embed="rId3">
            <a:alphaModFix/>
          </a:blip>
          <a:stretch>
            <a:fillRect/>
          </a:stretch>
        </p:blipFill>
        <p:spPr>
          <a:xfrm>
            <a:off x="2612672" y="1309538"/>
            <a:ext cx="6966674" cy="477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65c433e9cb_1_82"/>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Mathematical Formulations</a:t>
            </a:r>
            <a:endParaRPr/>
          </a:p>
        </p:txBody>
      </p:sp>
      <p:sp>
        <p:nvSpPr>
          <p:cNvPr id="297" name="Google Shape;297;g265c433e9cb_1_82"/>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lnSpcReduction="10000"/>
          </a:bodyPr>
          <a:lstStyle/>
          <a:p>
            <a:pPr indent="-406400" lvl="0" marL="457200" rtl="0" algn="l">
              <a:spcBef>
                <a:spcPts val="1000"/>
              </a:spcBef>
              <a:spcAft>
                <a:spcPts val="0"/>
              </a:spcAft>
              <a:buSzPts val="2800"/>
              <a:buChar char="•"/>
            </a:pPr>
            <a:r>
              <a:rPr lang="en-US"/>
              <a:t>Hidden state h</a:t>
            </a:r>
            <a:r>
              <a:rPr baseline="-25000" lang="en-US"/>
              <a:t>t</a:t>
            </a:r>
            <a:r>
              <a:rPr lang="en-US"/>
              <a:t> called cell state  c</a:t>
            </a:r>
            <a:r>
              <a:rPr baseline="-25000" lang="en-US"/>
              <a:t>t</a:t>
            </a:r>
            <a:endParaRPr/>
          </a:p>
          <a:p>
            <a:pPr indent="-406400" lvl="0" marL="457200" rtl="0" algn="l">
              <a:spcBef>
                <a:spcPts val="1000"/>
              </a:spcBef>
              <a:spcAft>
                <a:spcPts val="0"/>
              </a:spcAft>
              <a:buSzPts val="2800"/>
              <a:buChar char="•"/>
            </a:pPr>
            <a:r>
              <a:rPr lang="en-US"/>
              <a:t>Output y</a:t>
            </a:r>
            <a:r>
              <a:rPr baseline="-25000" lang="en-US"/>
              <a:t>t</a:t>
            </a:r>
            <a:r>
              <a:rPr lang="en-US"/>
              <a:t> called hidden state h</a:t>
            </a:r>
            <a:r>
              <a:rPr baseline="-25000" lang="en-US"/>
              <a:t>t</a:t>
            </a:r>
            <a:endParaRPr baseline="-25000"/>
          </a:p>
          <a:p>
            <a:pPr indent="0" lvl="0" marL="0" rtl="0" algn="l">
              <a:spcBef>
                <a:spcPts val="1000"/>
              </a:spcBef>
              <a:spcAft>
                <a:spcPts val="0"/>
              </a:spcAft>
              <a:buNone/>
            </a:pPr>
            <a:r>
              <a:t/>
            </a:r>
            <a:endParaRPr baseline="-25000"/>
          </a:p>
          <a:p>
            <a:pPr indent="-406400" lvl="0" marL="457200" rtl="0" algn="l">
              <a:spcBef>
                <a:spcPts val="1000"/>
              </a:spcBef>
              <a:spcAft>
                <a:spcPts val="0"/>
              </a:spcAft>
              <a:buSzPts val="2800"/>
              <a:buChar char="•"/>
            </a:pPr>
            <a:r>
              <a:rPr lang="en-US"/>
              <a:t>Update Equations: </a:t>
            </a:r>
            <a:endParaRPr/>
          </a:p>
          <a:p>
            <a:pPr indent="-406400" lvl="0" marL="457200" rtl="0" algn="l">
              <a:spcBef>
                <a:spcPts val="1000"/>
              </a:spcBef>
              <a:spcAft>
                <a:spcPts val="0"/>
              </a:spcAft>
              <a:buSzPts val="2800"/>
              <a:buChar char="•"/>
            </a:pPr>
            <a:r>
              <a:rPr lang="en-US"/>
              <a:t>Input Gate i</a:t>
            </a:r>
            <a:r>
              <a:rPr baseline="-25000" lang="en-US"/>
              <a:t>t</a:t>
            </a:r>
            <a:r>
              <a:rPr lang="en-US"/>
              <a:t> = σ(W</a:t>
            </a:r>
            <a:r>
              <a:rPr baseline="30000" lang="en-US"/>
              <a:t>(ii)</a:t>
            </a:r>
            <a:r>
              <a:rPr lang="en-US"/>
              <a:t>x</a:t>
            </a:r>
            <a:r>
              <a:rPr baseline="-25000" lang="en-US"/>
              <a:t>t</a:t>
            </a:r>
            <a:r>
              <a:rPr lang="en-US"/>
              <a:t>+W</a:t>
            </a:r>
            <a:r>
              <a:rPr baseline="30000" lang="en-US"/>
              <a:t>(hi)</a:t>
            </a:r>
            <a:r>
              <a:rPr lang="en-US"/>
              <a:t>h</a:t>
            </a:r>
            <a:r>
              <a:rPr baseline="-25000" lang="en-US"/>
              <a:t>t-1</a:t>
            </a:r>
            <a:r>
              <a:rPr lang="en-US"/>
              <a:t>)</a:t>
            </a:r>
            <a:endParaRPr/>
          </a:p>
          <a:p>
            <a:pPr indent="-406400" lvl="0" marL="457200" rtl="0" algn="l">
              <a:spcBef>
                <a:spcPts val="1000"/>
              </a:spcBef>
              <a:spcAft>
                <a:spcPts val="0"/>
              </a:spcAft>
              <a:buSzPts val="2800"/>
              <a:buChar char="•"/>
            </a:pPr>
            <a:r>
              <a:rPr lang="en-US"/>
              <a:t>Forget Gate: f</a:t>
            </a:r>
            <a:r>
              <a:rPr baseline="-25000" lang="en-US"/>
              <a:t>t</a:t>
            </a:r>
            <a:r>
              <a:rPr lang="en-US"/>
              <a:t> = σ(W</a:t>
            </a:r>
            <a:r>
              <a:rPr baseline="30000" lang="en-US"/>
              <a:t>(if)</a:t>
            </a:r>
            <a:r>
              <a:rPr lang="en-US"/>
              <a:t>x</a:t>
            </a:r>
            <a:r>
              <a:rPr baseline="-25000" lang="en-US"/>
              <a:t>t</a:t>
            </a:r>
            <a:r>
              <a:rPr lang="en-US"/>
              <a:t>+W</a:t>
            </a:r>
            <a:r>
              <a:rPr baseline="30000" lang="en-US"/>
              <a:t>(hf)</a:t>
            </a:r>
            <a:r>
              <a:rPr lang="en-US"/>
              <a:t>h</a:t>
            </a:r>
            <a:r>
              <a:rPr baseline="-25000" lang="en-US"/>
              <a:t>t-1</a:t>
            </a:r>
            <a:r>
              <a:rPr lang="en-US"/>
              <a:t>)</a:t>
            </a:r>
            <a:endParaRPr/>
          </a:p>
          <a:p>
            <a:pPr indent="-406400" lvl="0" marL="457200" rtl="0" algn="l">
              <a:spcBef>
                <a:spcPts val="1000"/>
              </a:spcBef>
              <a:spcAft>
                <a:spcPts val="0"/>
              </a:spcAft>
              <a:buSzPts val="2800"/>
              <a:buChar char="•"/>
            </a:pPr>
            <a:r>
              <a:rPr lang="en-US"/>
              <a:t>Output Gate: o</a:t>
            </a:r>
            <a:r>
              <a:rPr baseline="-25000" lang="en-US"/>
              <a:t>t</a:t>
            </a:r>
            <a:r>
              <a:rPr lang="en-US"/>
              <a:t> = σ(W</a:t>
            </a:r>
            <a:r>
              <a:rPr baseline="30000" lang="en-US"/>
              <a:t>(io)</a:t>
            </a:r>
            <a:r>
              <a:rPr lang="en-US"/>
              <a:t>x</a:t>
            </a:r>
            <a:r>
              <a:rPr baseline="-25000" lang="en-US"/>
              <a:t>t</a:t>
            </a:r>
            <a:r>
              <a:rPr lang="en-US"/>
              <a:t>+W</a:t>
            </a:r>
            <a:r>
              <a:rPr baseline="30000" lang="en-US"/>
              <a:t>(ho)</a:t>
            </a:r>
            <a:r>
              <a:rPr lang="en-US"/>
              <a:t>h</a:t>
            </a:r>
            <a:r>
              <a:rPr baseline="-25000" lang="en-US"/>
              <a:t>t-1</a:t>
            </a:r>
            <a:r>
              <a:rPr lang="en-US"/>
              <a:t>)</a:t>
            </a:r>
            <a:endParaRPr/>
          </a:p>
          <a:p>
            <a:pPr indent="-406400" lvl="0" marL="457200" rtl="0" algn="l">
              <a:spcBef>
                <a:spcPts val="1000"/>
              </a:spcBef>
              <a:spcAft>
                <a:spcPts val="0"/>
              </a:spcAft>
              <a:buSzPts val="2800"/>
              <a:buChar char="•"/>
            </a:pPr>
            <a:r>
              <a:rPr lang="en-US"/>
              <a:t>Process Input: c_tilda = tanh(W</a:t>
            </a:r>
            <a:r>
              <a:rPr baseline="30000" lang="en-US"/>
              <a:t>(ic_tilda)</a:t>
            </a:r>
            <a:r>
              <a:rPr lang="en-US"/>
              <a:t>x</a:t>
            </a:r>
            <a:r>
              <a:rPr baseline="-25000" lang="en-US"/>
              <a:t>t</a:t>
            </a:r>
            <a:r>
              <a:rPr lang="en-US"/>
              <a:t>+W</a:t>
            </a:r>
            <a:r>
              <a:rPr baseline="30000" lang="en-US"/>
              <a:t>(hc_tilda)</a:t>
            </a:r>
            <a:r>
              <a:rPr lang="en-US"/>
              <a:t>h</a:t>
            </a:r>
            <a:r>
              <a:rPr baseline="-25000" lang="en-US"/>
              <a:t>t-1</a:t>
            </a:r>
            <a:r>
              <a:rPr lang="en-US"/>
              <a:t>)</a:t>
            </a:r>
            <a:endParaRPr/>
          </a:p>
          <a:p>
            <a:pPr indent="-406400" lvl="0" marL="457200" rtl="0" algn="l">
              <a:spcBef>
                <a:spcPts val="1000"/>
              </a:spcBef>
              <a:spcAft>
                <a:spcPts val="0"/>
              </a:spcAft>
              <a:buSzPts val="2800"/>
              <a:buChar char="•"/>
            </a:pPr>
            <a:r>
              <a:rPr lang="en-US"/>
              <a:t>Cell Update: c</a:t>
            </a:r>
            <a:r>
              <a:rPr baseline="-25000" lang="en-US"/>
              <a:t>t</a:t>
            </a:r>
            <a:r>
              <a:rPr lang="en-US"/>
              <a:t> = f</a:t>
            </a:r>
            <a:r>
              <a:rPr baseline="-25000" lang="en-US"/>
              <a:t>t</a:t>
            </a:r>
            <a:r>
              <a:rPr lang="en-US"/>
              <a:t> * c</a:t>
            </a:r>
            <a:r>
              <a:rPr baseline="-25000" lang="en-US"/>
              <a:t>t-1</a:t>
            </a:r>
            <a:r>
              <a:rPr lang="en-US"/>
              <a:t> + i</a:t>
            </a:r>
            <a:r>
              <a:rPr baseline="-25000" lang="en-US"/>
              <a:t>t</a:t>
            </a:r>
            <a:r>
              <a:rPr lang="en-US"/>
              <a:t> * c_tilda</a:t>
            </a:r>
            <a:endParaRPr/>
          </a:p>
          <a:p>
            <a:pPr indent="-406400" lvl="0" marL="457200" rtl="0" algn="l">
              <a:spcBef>
                <a:spcPts val="1000"/>
              </a:spcBef>
              <a:spcAft>
                <a:spcPts val="0"/>
              </a:spcAft>
              <a:buSzPts val="2800"/>
              <a:buChar char="•"/>
            </a:pPr>
            <a:r>
              <a:rPr lang="en-US"/>
              <a:t>Output: y</a:t>
            </a:r>
            <a:r>
              <a:rPr baseline="-25000" lang="en-US"/>
              <a:t>t</a:t>
            </a:r>
            <a:r>
              <a:rPr lang="en-US"/>
              <a:t> = h</a:t>
            </a:r>
            <a:r>
              <a:rPr baseline="-25000" lang="en-US"/>
              <a:t>t</a:t>
            </a:r>
            <a:r>
              <a:rPr lang="en-US"/>
              <a:t> = o</a:t>
            </a:r>
            <a:r>
              <a:rPr baseline="-25000" lang="en-US"/>
              <a:t>t</a:t>
            </a:r>
            <a:r>
              <a:rPr lang="en-US"/>
              <a:t> * tanh(c</a:t>
            </a:r>
            <a:r>
              <a:rPr baseline="-25000" lang="en-US"/>
              <a:t>t</a:t>
            </a:r>
            <a:r>
              <a:rPr lang="en-US"/>
              <a:t>)</a:t>
            </a:r>
            <a:endParaRPr/>
          </a:p>
        </p:txBody>
      </p:sp>
      <p:sp>
        <p:nvSpPr>
          <p:cNvPr id="298" name="Google Shape;298;g265c433e9cb_1_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aeb45fdd95_0_182"/>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Roles of Different Gates in LSTM</a:t>
            </a:r>
            <a:endParaRPr/>
          </a:p>
        </p:txBody>
      </p:sp>
      <p:sp>
        <p:nvSpPr>
          <p:cNvPr id="305" name="Google Shape;305;g2aeb45fdd95_0_182"/>
          <p:cNvSpPr txBox="1"/>
          <p:nvPr>
            <p:ph idx="1" type="body"/>
          </p:nvPr>
        </p:nvSpPr>
        <p:spPr>
          <a:xfrm>
            <a:off x="838200" y="1260625"/>
            <a:ext cx="10515600" cy="52050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rgbClr val="374151"/>
              </a:buClr>
              <a:buSzPts val="1200"/>
              <a:buFont typeface="Arial"/>
              <a:buNone/>
            </a:pPr>
            <a:r>
              <a:rPr lang="en-US"/>
              <a:t>Input Gate (it): Controls the extent to which a new value flows into the cell state.</a:t>
            </a:r>
            <a:endParaRPr/>
          </a:p>
          <a:p>
            <a:pPr indent="0" lvl="0" marL="0" rtl="0" algn="l">
              <a:lnSpc>
                <a:spcPct val="115000"/>
              </a:lnSpc>
              <a:spcBef>
                <a:spcPts val="0"/>
              </a:spcBef>
              <a:spcAft>
                <a:spcPts val="0"/>
              </a:spcAft>
              <a:buClr>
                <a:srgbClr val="374151"/>
              </a:buClr>
              <a:buSzPts val="1200"/>
              <a:buFont typeface="Arial"/>
              <a:buNone/>
            </a:pPr>
            <a:r>
              <a:rPr lang="en-US"/>
              <a:t>Forget Gate (ft): Determines the information to be discarded from the cell state.</a:t>
            </a:r>
            <a:endParaRPr/>
          </a:p>
          <a:p>
            <a:pPr indent="0" lvl="0" marL="0" rtl="0" algn="l">
              <a:lnSpc>
                <a:spcPct val="115000"/>
              </a:lnSpc>
              <a:spcBef>
                <a:spcPts val="0"/>
              </a:spcBef>
              <a:spcAft>
                <a:spcPts val="0"/>
              </a:spcAft>
              <a:buClr>
                <a:srgbClr val="374151"/>
              </a:buClr>
              <a:buSzPts val="1200"/>
              <a:buFont typeface="Arial"/>
              <a:buNone/>
            </a:pPr>
            <a:r>
              <a:rPr lang="en-US"/>
              <a:t>Output Gate (ot): Regulates the amount of information to output from the cell state.</a:t>
            </a:r>
            <a:endParaRPr/>
          </a:p>
          <a:p>
            <a:pPr indent="0" lvl="0" marL="0" rtl="0" algn="l">
              <a:lnSpc>
                <a:spcPct val="115000"/>
              </a:lnSpc>
              <a:spcBef>
                <a:spcPts val="0"/>
              </a:spcBef>
              <a:spcAft>
                <a:spcPts val="0"/>
              </a:spcAft>
              <a:buClr>
                <a:srgbClr val="374151"/>
              </a:buClr>
              <a:buSzPts val="1200"/>
              <a:buFont typeface="Arial"/>
              <a:buNone/>
            </a:pPr>
            <a:r>
              <a:rPr lang="en-US"/>
              <a:t>Process Input (c̃): Creates a vector of new candidate values that could be added to the cell state.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06" name="Google Shape;306;g2aeb45fdd95_0_1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65c433e9cb_1_28"/>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Roles of Different Gates in LSTM Cont’d</a:t>
            </a:r>
            <a:endParaRPr/>
          </a:p>
        </p:txBody>
      </p:sp>
      <p:sp>
        <p:nvSpPr>
          <p:cNvPr id="313" name="Google Shape;313;g265c433e9cb_1_28"/>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rgbClr val="374151"/>
              </a:buClr>
              <a:buSzPts val="1200"/>
              <a:buFont typeface="Arial"/>
              <a:buNone/>
            </a:pPr>
            <a:r>
              <a:rPr lang="en-US"/>
              <a:t>Cell Update (ct): Updates the cell state by combining the old state (influenced by the forget gate) and the new candidate values (modulated by the input gate). (memory)</a:t>
            </a:r>
            <a:endParaRPr/>
          </a:p>
          <a:p>
            <a:pPr indent="0" lvl="0" marL="0" rtl="0" algn="l">
              <a:lnSpc>
                <a:spcPct val="115000"/>
              </a:lnSpc>
              <a:spcBef>
                <a:spcPts val="0"/>
              </a:spcBef>
              <a:spcAft>
                <a:spcPts val="0"/>
              </a:spcAft>
              <a:buClr>
                <a:srgbClr val="374151"/>
              </a:buClr>
              <a:buSzPts val="1200"/>
              <a:buFont typeface="Arial"/>
              <a:buNone/>
            </a:pPr>
            <a:r>
              <a:rPr lang="en-US"/>
              <a:t>Output (yt = ht): Determines the next hidden state based on the cell state and output gate.</a:t>
            </a:r>
            <a:endParaRPr/>
          </a:p>
          <a:p>
            <a:pPr indent="0" lvl="0" marL="0" rtl="0" algn="l">
              <a:spcBef>
                <a:spcPts val="1000"/>
              </a:spcBef>
              <a:spcAft>
                <a:spcPts val="0"/>
              </a:spcAft>
              <a:buClr>
                <a:schemeClr val="dk1"/>
              </a:buClr>
              <a:buSzPts val="1100"/>
              <a:buFont typeface="Arial"/>
              <a:buNone/>
            </a:pPr>
            <a:r>
              <a:rPr lang="en-US"/>
              <a:t>The network can selectively remember or forget information, aiding in preserving long-term dependencies.</a:t>
            </a:r>
            <a:endParaRPr/>
          </a:p>
        </p:txBody>
      </p:sp>
      <p:sp>
        <p:nvSpPr>
          <p:cNvPr id="314" name="Google Shape;314;g265c433e9cb_1_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658eb532f4_1_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1" name="Google Shape;321;g2658eb532f4_1_54"/>
          <p:cNvSpPr txBox="1"/>
          <p:nvPr>
            <p:ph type="title"/>
          </p:nvPr>
        </p:nvSpPr>
        <p:spPr>
          <a:xfrm>
            <a:off x="838200" y="2977951"/>
            <a:ext cx="10515600" cy="90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Variants II of RNN: Highway Networks Inspired by LSTM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658eb532f4_1_6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Highway Networks</a:t>
            </a:r>
            <a:endParaRPr/>
          </a:p>
        </p:txBody>
      </p:sp>
      <p:sp>
        <p:nvSpPr>
          <p:cNvPr id="328" name="Google Shape;328;g2658eb532f4_1_60"/>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Designed to </a:t>
            </a:r>
            <a:r>
              <a:rPr lang="en-US"/>
              <a:t>mitigate</a:t>
            </a:r>
            <a:r>
              <a:rPr lang="en-US"/>
              <a:t> issues associated with training deep neural networks such as gradient vanishing</a:t>
            </a:r>
            <a:endParaRPr/>
          </a:p>
          <a:p>
            <a:pPr indent="-342900" lvl="0" marL="457200" rtl="0" algn="l">
              <a:spcBef>
                <a:spcPts val="0"/>
              </a:spcBef>
              <a:spcAft>
                <a:spcPts val="0"/>
              </a:spcAft>
              <a:buSzPts val="1800"/>
              <a:buChar char="•"/>
            </a:pPr>
            <a:r>
              <a:rPr lang="en-US"/>
              <a:t>A</a:t>
            </a:r>
            <a:r>
              <a:rPr lang="en-US"/>
              <a:t>ccomplished through the use of a learned gating mechanism for regulating information flow which is inspired by Long Short Term Memory recurrent neural networks</a:t>
            </a:r>
            <a:endParaRPr/>
          </a:p>
          <a:p>
            <a:pPr indent="-342900" lvl="0" marL="457200" rtl="0" algn="l">
              <a:spcBef>
                <a:spcPts val="0"/>
              </a:spcBef>
              <a:spcAft>
                <a:spcPts val="0"/>
              </a:spcAft>
              <a:buSzPts val="1800"/>
              <a:buChar char="•"/>
            </a:pPr>
            <a:r>
              <a:rPr lang="en-US"/>
              <a:t>Information either flows without attenuation, or flows using neural network weights</a:t>
            </a:r>
            <a:endParaRPr/>
          </a:p>
        </p:txBody>
      </p:sp>
      <p:sp>
        <p:nvSpPr>
          <p:cNvPr id="329" name="Google Shape;329;g2658eb532f4_1_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658eb532f4_1_68"/>
          <p:cNvSpPr txBox="1"/>
          <p:nvPr>
            <p:ph type="title"/>
          </p:nvPr>
        </p:nvSpPr>
        <p:spPr>
          <a:xfrm>
            <a:off x="838200" y="136526"/>
            <a:ext cx="10515600" cy="90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Mathematical Formulations for Highway </a:t>
            </a:r>
            <a:endParaRPr/>
          </a:p>
          <a:p>
            <a:pPr indent="0" lvl="0" marL="0" rtl="0" algn="l">
              <a:spcBef>
                <a:spcPts val="0"/>
              </a:spcBef>
              <a:spcAft>
                <a:spcPts val="0"/>
              </a:spcAft>
              <a:buNone/>
            </a:pPr>
            <a:r>
              <a:rPr lang="en-US"/>
              <a:t>Networks</a:t>
            </a:r>
            <a:endParaRPr/>
          </a:p>
        </p:txBody>
      </p:sp>
      <p:sp>
        <p:nvSpPr>
          <p:cNvPr id="336" name="Google Shape;336;g2658eb532f4_1_68"/>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y = H(x, W</a:t>
            </a:r>
            <a:r>
              <a:rPr baseline="-25000" lang="en-US"/>
              <a:t>H</a:t>
            </a:r>
            <a:r>
              <a:rPr lang="en-US"/>
              <a:t>)· T(x, </a:t>
            </a:r>
            <a:r>
              <a:rPr lang="en-US"/>
              <a:t>W</a:t>
            </a:r>
            <a:r>
              <a:rPr baseline="-25000" lang="en-US"/>
              <a:t>x</a:t>
            </a:r>
            <a:r>
              <a:rPr lang="en-US"/>
              <a:t>) + x · C(x, </a:t>
            </a:r>
            <a:r>
              <a:rPr lang="en-US"/>
              <a:t>W</a:t>
            </a:r>
            <a:r>
              <a:rPr baseline="-25000" lang="en-US"/>
              <a:t>C</a:t>
            </a: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Here T is called a transform gate, and C is called a carry gate. For simplicity we can set C = 1 - T. Then: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y = H(x, W</a:t>
            </a:r>
            <a:r>
              <a:rPr baseline="-25000" lang="en-US"/>
              <a:t>H</a:t>
            </a:r>
            <a:r>
              <a:rPr lang="en-US"/>
              <a:t>)· T(x, W</a:t>
            </a:r>
            <a:r>
              <a:rPr baseline="-25000" lang="en-US"/>
              <a:t>x</a:t>
            </a:r>
            <a:r>
              <a:rPr lang="en-US"/>
              <a:t>) + x · (1 - T(x, W</a:t>
            </a:r>
            <a:r>
              <a:rPr baseline="-25000" lang="en-US"/>
              <a:t>x</a:t>
            </a: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Here T is defined as T(x) = σ(W</a:t>
            </a:r>
            <a:r>
              <a:rPr baseline="30000" lang="en-US"/>
              <a:t>T</a:t>
            </a:r>
            <a:r>
              <a:rPr baseline="-25000" lang="en-US"/>
              <a:t>T</a:t>
            </a:r>
            <a:r>
              <a:rPr lang="en-US"/>
              <a:t> x+b</a:t>
            </a:r>
            <a:r>
              <a:rPr baseline="-25000" lang="en-US"/>
              <a:t>T</a:t>
            </a:r>
            <a:r>
              <a:rPr lang="en-US"/>
              <a:t>), where σ(x) = 1 / (1 - e</a:t>
            </a:r>
            <a:r>
              <a:rPr baseline="30000" lang="en-US"/>
              <a:t>-x</a:t>
            </a:r>
            <a:r>
              <a:rPr lang="en-US"/>
              <a:t>)</a:t>
            </a:r>
            <a:endParaRPr baseline="30000"/>
          </a:p>
        </p:txBody>
      </p:sp>
      <p:sp>
        <p:nvSpPr>
          <p:cNvPr id="337" name="Google Shape;337;g2658eb532f4_1_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658eb532f4_1_77"/>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 of Highway Networks</a:t>
            </a:r>
            <a:endParaRPr/>
          </a:p>
        </p:txBody>
      </p:sp>
      <p:sp>
        <p:nvSpPr>
          <p:cNvPr id="344" name="Google Shape;344;g2658eb532f4_1_77"/>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A</a:t>
            </a:r>
            <a:r>
              <a:rPr lang="en-US"/>
              <a:t> highway layer can smoothly vary its behavior between that of a plain layer and that of a layer which simply passes its inputs through. </a:t>
            </a:r>
            <a:endParaRPr/>
          </a:p>
          <a:p>
            <a:pPr indent="-342900" lvl="0" marL="457200" rtl="0" algn="l">
              <a:spcBef>
                <a:spcPts val="0"/>
              </a:spcBef>
              <a:spcAft>
                <a:spcPts val="0"/>
              </a:spcAft>
              <a:buSzPts val="1800"/>
              <a:buChar char="•"/>
            </a:pPr>
            <a:r>
              <a:rPr lang="en-US"/>
              <a:t>A simple initialization scheme which is independent of the nature of H: b</a:t>
            </a:r>
            <a:r>
              <a:rPr baseline="-25000" lang="en-US"/>
              <a:t>T</a:t>
            </a:r>
            <a:r>
              <a:rPr lang="en-US"/>
              <a:t> can be initialized with a negative value (e.g. -1, -3 etc.) such that the network is initially biased towards carry behavior. </a:t>
            </a:r>
            <a:endParaRPr/>
          </a:p>
          <a:p>
            <a:pPr indent="0" lvl="0" marL="0" rtl="0" algn="l">
              <a:spcBef>
                <a:spcPts val="1000"/>
              </a:spcBef>
              <a:spcAft>
                <a:spcPts val="0"/>
              </a:spcAft>
              <a:buNone/>
            </a:pPr>
            <a:r>
              <a:rPr lang="en-US"/>
              <a:t>Note:</a:t>
            </a:r>
            <a:endParaRPr/>
          </a:p>
          <a:p>
            <a:pPr indent="-342900" lvl="0" marL="457200" rtl="0" algn="l">
              <a:spcBef>
                <a:spcPts val="1000"/>
              </a:spcBef>
              <a:spcAft>
                <a:spcPts val="0"/>
              </a:spcAft>
              <a:buSzPts val="1800"/>
              <a:buChar char="•"/>
            </a:pPr>
            <a:r>
              <a:rPr lang="en-US"/>
              <a:t>A highway network consists of multiple blocks such that the i th block computes a block state Hi(x) and transform gate output Ti(x). Finally, it produces the block output y</a:t>
            </a:r>
            <a:r>
              <a:rPr baseline="-25000" lang="en-US"/>
              <a:t>i</a:t>
            </a:r>
            <a:r>
              <a:rPr lang="en-US"/>
              <a:t> = H</a:t>
            </a:r>
            <a:r>
              <a:rPr baseline="-25000" lang="en-US"/>
              <a:t>i</a:t>
            </a:r>
            <a:r>
              <a:rPr lang="en-US"/>
              <a:t>(x) ∗ T</a:t>
            </a:r>
            <a:r>
              <a:rPr baseline="-25000" lang="en-US"/>
              <a:t>i</a:t>
            </a:r>
            <a:r>
              <a:rPr lang="en-US"/>
              <a:t>(x) + x</a:t>
            </a:r>
            <a:r>
              <a:rPr baseline="-25000" lang="en-US"/>
              <a:t>i</a:t>
            </a:r>
            <a:r>
              <a:rPr lang="en-US"/>
              <a:t> ∗ (1 - T</a:t>
            </a:r>
            <a:r>
              <a:rPr baseline="-25000" lang="en-US"/>
              <a:t>i</a:t>
            </a:r>
            <a:r>
              <a:rPr lang="en-US"/>
              <a:t>(x)), which is connected to the next layer.</a:t>
            </a:r>
            <a:endParaRPr/>
          </a:p>
        </p:txBody>
      </p:sp>
      <p:sp>
        <p:nvSpPr>
          <p:cNvPr id="345" name="Google Shape;345;g2658eb532f4_1_7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658eb532f4_1_101"/>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Experiments</a:t>
            </a:r>
            <a:endParaRPr/>
          </a:p>
        </p:txBody>
      </p:sp>
      <p:sp>
        <p:nvSpPr>
          <p:cNvPr id="352" name="Google Shape;352;g2658eb532f4_1_101"/>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a:t>C</a:t>
            </a:r>
            <a:r>
              <a:rPr lang="en-US"/>
              <a:t>ompared the optimization of deep plain networks and highway networks using the MNIST dataset. </a:t>
            </a:r>
            <a:endParaRPr/>
          </a:p>
          <a:p>
            <a:pPr indent="-342900" lvl="0" marL="457200" rtl="0" algn="l">
              <a:lnSpc>
                <a:spcPct val="115000"/>
              </a:lnSpc>
              <a:spcBef>
                <a:spcPts val="0"/>
              </a:spcBef>
              <a:spcAft>
                <a:spcPts val="0"/>
              </a:spcAft>
              <a:buSzPts val="1800"/>
              <a:buChar char="•"/>
            </a:pPr>
            <a:r>
              <a:rPr lang="en-US"/>
              <a:t>Networks with varying depths (10, 20, 50, and 100 layers) was trained to observe optimization performance. </a:t>
            </a:r>
            <a:endParaRPr/>
          </a:p>
          <a:p>
            <a:pPr indent="0" lvl="0" marL="0" rtl="0" algn="l">
              <a:spcBef>
                <a:spcPts val="1000"/>
              </a:spcBef>
              <a:spcAft>
                <a:spcPts val="0"/>
              </a:spcAft>
              <a:buNone/>
            </a:pPr>
            <a:r>
              <a:t/>
            </a:r>
            <a:endParaRPr/>
          </a:p>
        </p:txBody>
      </p:sp>
      <p:sp>
        <p:nvSpPr>
          <p:cNvPr id="353" name="Google Shape;353;g2658eb532f4_1_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we will cover</a:t>
            </a:r>
            <a:endParaRPr/>
          </a:p>
        </p:txBody>
      </p:sp>
      <p:sp>
        <p:nvSpPr>
          <p:cNvPr id="173" name="Google Shape;173;p2"/>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Basics of recurrent neural networks.</a:t>
            </a:r>
            <a:endParaRPr/>
          </a:p>
          <a:p>
            <a:pPr indent="-228600" lvl="0" marL="228600" rtl="0" algn="l">
              <a:lnSpc>
                <a:spcPct val="90000"/>
              </a:lnSpc>
              <a:spcBef>
                <a:spcPts val="1000"/>
              </a:spcBef>
              <a:spcAft>
                <a:spcPts val="0"/>
              </a:spcAft>
              <a:buClr>
                <a:schemeClr val="dk1"/>
              </a:buClr>
              <a:buSzPts val="2800"/>
              <a:buChar char="•"/>
            </a:pPr>
            <a:r>
              <a:rPr lang="en-US"/>
              <a:t>LSTM, GRU and other variants of RNN.</a:t>
            </a:r>
            <a:endParaRPr/>
          </a:p>
          <a:p>
            <a:pPr indent="-228600" lvl="0" marL="228600" rtl="0" algn="l">
              <a:lnSpc>
                <a:spcPct val="90000"/>
              </a:lnSpc>
              <a:spcBef>
                <a:spcPts val="1000"/>
              </a:spcBef>
              <a:spcAft>
                <a:spcPts val="0"/>
              </a:spcAft>
              <a:buClr>
                <a:schemeClr val="dk1"/>
              </a:buClr>
              <a:buSzPts val="2800"/>
              <a:buChar char="•"/>
            </a:pPr>
            <a:r>
              <a:rPr lang="en-US"/>
              <a:t>How the RNNs have been used in different downstream applications.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Basics of convolutional neural networks.</a:t>
            </a:r>
            <a:endParaRPr/>
          </a:p>
          <a:p>
            <a:pPr indent="-228600" lvl="0" marL="228600" rtl="0" algn="l">
              <a:lnSpc>
                <a:spcPct val="90000"/>
              </a:lnSpc>
              <a:spcBef>
                <a:spcPts val="1000"/>
              </a:spcBef>
              <a:spcAft>
                <a:spcPts val="0"/>
              </a:spcAft>
              <a:buClr>
                <a:schemeClr val="dk1"/>
              </a:buClr>
              <a:buSzPts val="2800"/>
              <a:buChar char="•"/>
            </a:pPr>
            <a:r>
              <a:rPr lang="en-US"/>
              <a:t>ConvNext, ResNet, ResNext, DenseNet, UNet, MobileNet, etc.</a:t>
            </a:r>
            <a:endParaRPr/>
          </a:p>
          <a:p>
            <a:pPr indent="-228600" lvl="0" marL="228600" rtl="0" algn="l">
              <a:lnSpc>
                <a:spcPct val="90000"/>
              </a:lnSpc>
              <a:spcBef>
                <a:spcPts val="1000"/>
              </a:spcBef>
              <a:spcAft>
                <a:spcPts val="0"/>
              </a:spcAft>
              <a:buClr>
                <a:schemeClr val="dk1"/>
              </a:buClr>
              <a:buSzPts val="2800"/>
              <a:buChar char="•"/>
            </a:pPr>
            <a:r>
              <a:rPr lang="en-US"/>
              <a:t>How does CNNs have been used in different downstream applications.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74" name="Google Shape;17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2023-12-29</a:t>
            </a:r>
            <a:endParaRPr/>
          </a:p>
        </p:txBody>
      </p:sp>
      <p:sp>
        <p:nvSpPr>
          <p:cNvPr id="175" name="Google Shape;17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76" name="Google Shape;17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65c433e9cb_1_35"/>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Experiments Cont’d</a:t>
            </a:r>
            <a:endParaRPr/>
          </a:p>
        </p:txBody>
      </p:sp>
      <p:sp>
        <p:nvSpPr>
          <p:cNvPr id="360" name="Google Shape;360;g265c433e9cb_1_35"/>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a:t>Highway networks displayed consistent performance across all depths, contrary to plain networks whose performance degraded with increased depth. Notably, a 100-layer highway network significantly outperformed a 10-layer version. </a:t>
            </a:r>
            <a:endParaRPr/>
          </a:p>
          <a:p>
            <a:pPr indent="-342900" lvl="0" marL="457200" rtl="0" algn="l">
              <a:lnSpc>
                <a:spcPct val="115000"/>
              </a:lnSpc>
              <a:spcBef>
                <a:spcPts val="0"/>
              </a:spcBef>
              <a:spcAft>
                <a:spcPts val="0"/>
              </a:spcAft>
              <a:buSzPts val="1800"/>
              <a:buChar char="•"/>
            </a:pPr>
            <a:r>
              <a:rPr lang="en-US"/>
              <a:t>The study also included a preliminary test on a 900-layer highway network on CIFAR-100, which showed promising results without optimization difficulties.</a:t>
            </a:r>
            <a:endParaRPr/>
          </a:p>
        </p:txBody>
      </p:sp>
      <p:sp>
        <p:nvSpPr>
          <p:cNvPr id="361" name="Google Shape;361;g265c433e9cb_1_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65c433e9cb_1_6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a:t>
            </a:r>
            <a:endParaRPr/>
          </a:p>
        </p:txBody>
      </p:sp>
      <p:sp>
        <p:nvSpPr>
          <p:cNvPr id="368" name="Google Shape;368;g265c433e9cb_1_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9" name="Google Shape;369;g265c433e9cb_1_60"/>
          <p:cNvPicPr preferRelativeResize="0"/>
          <p:nvPr/>
        </p:nvPicPr>
        <p:blipFill>
          <a:blip r:embed="rId3">
            <a:alphaModFix/>
          </a:blip>
          <a:stretch>
            <a:fillRect/>
          </a:stretch>
        </p:blipFill>
        <p:spPr>
          <a:xfrm>
            <a:off x="505975" y="1453300"/>
            <a:ext cx="10963277" cy="399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658eb532f4_1_109"/>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More experiments</a:t>
            </a:r>
            <a:endParaRPr/>
          </a:p>
        </p:txBody>
      </p:sp>
      <p:sp>
        <p:nvSpPr>
          <p:cNvPr id="376" name="Google Shape;376;g2658eb532f4_1_109"/>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lnSpcReduction="20000"/>
          </a:bodyPr>
          <a:lstStyle/>
          <a:p>
            <a:pPr indent="-406400" lvl="0" marL="457200" rtl="0" algn="l">
              <a:lnSpc>
                <a:spcPct val="115000"/>
              </a:lnSpc>
              <a:spcBef>
                <a:spcPts val="0"/>
              </a:spcBef>
              <a:spcAft>
                <a:spcPts val="0"/>
              </a:spcAft>
              <a:buClr>
                <a:schemeClr val="dk1"/>
              </a:buClr>
              <a:buSzPts val="2800"/>
              <a:buFont typeface="Calibri"/>
              <a:buChar char="●"/>
            </a:pPr>
            <a:r>
              <a:rPr lang="en-US"/>
              <a:t>The study compared highway networks to Fitnets on CIFAR-10 for evaluating generalization in supervised learning.</a:t>
            </a:r>
            <a:endParaRPr/>
          </a:p>
          <a:p>
            <a:pPr indent="-406400" lvl="0" marL="457200" rtl="0" algn="l">
              <a:lnSpc>
                <a:spcPct val="115000"/>
              </a:lnSpc>
              <a:spcBef>
                <a:spcPts val="0"/>
              </a:spcBef>
              <a:spcAft>
                <a:spcPts val="0"/>
              </a:spcAft>
              <a:buClr>
                <a:schemeClr val="dk1"/>
              </a:buClr>
              <a:buSzPts val="2800"/>
              <a:buFont typeface="Calibri"/>
              <a:buChar char="●"/>
            </a:pPr>
            <a:r>
              <a:rPr lang="en-US"/>
              <a:t>Fitnets required complex training procedures (using a teacher network) for networks deeper than 5 layers with a limited number of parameters and operations.</a:t>
            </a:r>
            <a:endParaRPr/>
          </a:p>
          <a:p>
            <a:pPr indent="-406400" lvl="0" marL="457200" rtl="0" algn="l">
              <a:lnSpc>
                <a:spcPct val="115000"/>
              </a:lnSpc>
              <a:spcBef>
                <a:spcPts val="0"/>
              </a:spcBef>
              <a:spcAft>
                <a:spcPts val="0"/>
              </a:spcAft>
              <a:buClr>
                <a:schemeClr val="dk1"/>
              </a:buClr>
              <a:buSzPts val="2800"/>
              <a:buFont typeface="Calibri"/>
              <a:buChar char="●"/>
            </a:pPr>
            <a:r>
              <a:rPr lang="en-US"/>
              <a:t>Highway networks were easily trained with parameters and operations similar to Fitnets, using straightforward backpropagation.</a:t>
            </a:r>
            <a:endParaRPr/>
          </a:p>
          <a:p>
            <a:pPr indent="-406400" lvl="0" marL="457200" rtl="0" algn="l">
              <a:lnSpc>
                <a:spcPct val="115000"/>
              </a:lnSpc>
              <a:spcBef>
                <a:spcPts val="0"/>
              </a:spcBef>
              <a:spcAft>
                <a:spcPts val="0"/>
              </a:spcAft>
              <a:buClr>
                <a:schemeClr val="dk1"/>
              </a:buClr>
              <a:buSzPts val="2800"/>
              <a:buFont typeface="Calibri"/>
              <a:buChar char="●"/>
            </a:pPr>
            <a:r>
              <a:rPr lang="en-US"/>
              <a:t>This approach to training highway networks proved effective even for deeper and thinner network architectures.</a:t>
            </a:r>
            <a:endParaRPr/>
          </a:p>
          <a:p>
            <a:pPr indent="0" lvl="0" marL="0" rtl="0" algn="l">
              <a:spcBef>
                <a:spcPts val="1000"/>
              </a:spcBef>
              <a:spcAft>
                <a:spcPts val="0"/>
              </a:spcAft>
              <a:buNone/>
            </a:pPr>
            <a:r>
              <a:t/>
            </a:r>
            <a:endParaRPr/>
          </a:p>
        </p:txBody>
      </p:sp>
      <p:sp>
        <p:nvSpPr>
          <p:cNvPr id="377" name="Google Shape;377;g2658eb532f4_1_10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65c433e9cb_1_2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a:t>
            </a:r>
            <a:endParaRPr/>
          </a:p>
        </p:txBody>
      </p:sp>
      <p:sp>
        <p:nvSpPr>
          <p:cNvPr id="384" name="Google Shape;384;g265c433e9cb_1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85" name="Google Shape;385;g265c433e9cb_1_20"/>
          <p:cNvPicPr preferRelativeResize="0"/>
          <p:nvPr/>
        </p:nvPicPr>
        <p:blipFill>
          <a:blip r:embed="rId3">
            <a:alphaModFix/>
          </a:blip>
          <a:stretch>
            <a:fillRect/>
          </a:stretch>
        </p:blipFill>
        <p:spPr>
          <a:xfrm>
            <a:off x="838200" y="1260625"/>
            <a:ext cx="10515599" cy="42308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658eb532f4_1_18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2" name="Google Shape;392;g2658eb532f4_1_181"/>
          <p:cNvSpPr txBox="1"/>
          <p:nvPr>
            <p:ph type="title"/>
          </p:nvPr>
        </p:nvSpPr>
        <p:spPr>
          <a:xfrm>
            <a:off x="838200" y="2977951"/>
            <a:ext cx="10515600" cy="90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Variant III: Gated Recurrent Unit for </a:t>
            </a:r>
            <a:endParaRPr/>
          </a:p>
          <a:p>
            <a:pPr indent="0" lvl="0" marL="0" rtl="0" algn="ctr">
              <a:spcBef>
                <a:spcPts val="0"/>
              </a:spcBef>
              <a:spcAft>
                <a:spcPts val="0"/>
              </a:spcAft>
              <a:buNone/>
            </a:pPr>
            <a:r>
              <a:rPr lang="en-US"/>
              <a:t>Simplifying</a:t>
            </a:r>
            <a:r>
              <a:rPr lang="en-US"/>
              <a:t> LSTM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658eb532f4_1_193"/>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Gated Recurrent Unit (GRU)</a:t>
            </a:r>
            <a:endParaRPr/>
          </a:p>
        </p:txBody>
      </p:sp>
      <p:sp>
        <p:nvSpPr>
          <p:cNvPr id="399" name="Google Shape;399;g2658eb532f4_1_193"/>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No cell state </a:t>
            </a:r>
            <a:endParaRPr/>
          </a:p>
          <a:p>
            <a:pPr indent="-342900" lvl="0" marL="457200" rtl="0" algn="l">
              <a:spcBef>
                <a:spcPts val="0"/>
              </a:spcBef>
              <a:spcAft>
                <a:spcPts val="0"/>
              </a:spcAft>
              <a:buSzPts val="1800"/>
              <a:buChar char="•"/>
            </a:pPr>
            <a:r>
              <a:rPr lang="en-US"/>
              <a:t>Two gates (instead of three) </a:t>
            </a:r>
            <a:endParaRPr/>
          </a:p>
          <a:p>
            <a:pPr indent="-342900" lvl="0" marL="457200" rtl="0" algn="l">
              <a:spcBef>
                <a:spcPts val="0"/>
              </a:spcBef>
              <a:spcAft>
                <a:spcPts val="0"/>
              </a:spcAft>
              <a:buSzPts val="1800"/>
              <a:buChar char="•"/>
            </a:pPr>
            <a:r>
              <a:rPr lang="en-US"/>
              <a:t>Fewer weights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Update Equations (update = input + forget):</a:t>
            </a:r>
            <a:endParaRPr/>
          </a:p>
          <a:p>
            <a:pPr indent="0" lvl="0" marL="0" rtl="0" algn="l">
              <a:spcBef>
                <a:spcPts val="1000"/>
              </a:spcBef>
              <a:spcAft>
                <a:spcPts val="0"/>
              </a:spcAft>
              <a:buClr>
                <a:schemeClr val="dk1"/>
              </a:buClr>
              <a:buSzPts val="1100"/>
              <a:buFont typeface="Arial"/>
              <a:buNone/>
            </a:pPr>
            <a:r>
              <a:rPr lang="en-US"/>
              <a:t>Reset Gate r</a:t>
            </a:r>
            <a:r>
              <a:rPr baseline="-25000" lang="en-US"/>
              <a:t>t</a:t>
            </a:r>
            <a:r>
              <a:rPr lang="en-US"/>
              <a:t> = σ(W</a:t>
            </a:r>
            <a:r>
              <a:rPr baseline="30000" lang="en-US"/>
              <a:t>(ir)</a:t>
            </a:r>
            <a:r>
              <a:rPr lang="en-US"/>
              <a:t>x</a:t>
            </a:r>
            <a:r>
              <a:rPr baseline="-25000" lang="en-US"/>
              <a:t>t</a:t>
            </a:r>
            <a:r>
              <a:rPr lang="en-US"/>
              <a:t>+W</a:t>
            </a:r>
            <a:r>
              <a:rPr baseline="30000" lang="en-US"/>
              <a:t>(hr)</a:t>
            </a:r>
            <a:r>
              <a:rPr lang="en-US"/>
              <a:t>h</a:t>
            </a:r>
            <a:r>
              <a:rPr baseline="-25000" lang="en-US"/>
              <a:t>t-1</a:t>
            </a:r>
            <a:r>
              <a:rPr lang="en-US"/>
              <a:t>)</a:t>
            </a:r>
            <a:endParaRPr/>
          </a:p>
          <a:p>
            <a:pPr indent="0" lvl="0" marL="0" rtl="0" algn="l">
              <a:spcBef>
                <a:spcPts val="1000"/>
              </a:spcBef>
              <a:spcAft>
                <a:spcPts val="0"/>
              </a:spcAft>
              <a:buClr>
                <a:schemeClr val="dk1"/>
              </a:buClr>
              <a:buSzPts val="1100"/>
              <a:buFont typeface="Arial"/>
              <a:buNone/>
            </a:pPr>
            <a:r>
              <a:rPr lang="en-US"/>
              <a:t>Update Gate: z</a:t>
            </a:r>
            <a:r>
              <a:rPr baseline="-25000" lang="en-US"/>
              <a:t>t</a:t>
            </a:r>
            <a:r>
              <a:rPr lang="en-US"/>
              <a:t> = σ(W</a:t>
            </a:r>
            <a:r>
              <a:rPr baseline="30000" lang="en-US"/>
              <a:t>(iz)</a:t>
            </a:r>
            <a:r>
              <a:rPr lang="en-US"/>
              <a:t>x</a:t>
            </a:r>
            <a:r>
              <a:rPr baseline="-25000" lang="en-US"/>
              <a:t>t</a:t>
            </a:r>
            <a:r>
              <a:rPr lang="en-US"/>
              <a:t>+W</a:t>
            </a:r>
            <a:r>
              <a:rPr baseline="30000" lang="en-US"/>
              <a:t>(hz)</a:t>
            </a:r>
            <a:r>
              <a:rPr lang="en-US"/>
              <a:t>h</a:t>
            </a:r>
            <a:r>
              <a:rPr baseline="-25000" lang="en-US"/>
              <a:t>t-1</a:t>
            </a:r>
            <a:r>
              <a:rPr lang="en-US"/>
              <a:t>) (how much input to pass) </a:t>
            </a:r>
            <a:endParaRPr/>
          </a:p>
          <a:p>
            <a:pPr indent="0" lvl="0" marL="0" rtl="0" algn="l">
              <a:spcBef>
                <a:spcPts val="1000"/>
              </a:spcBef>
              <a:spcAft>
                <a:spcPts val="0"/>
              </a:spcAft>
              <a:buNone/>
            </a:pPr>
            <a:r>
              <a:rPr lang="en-US"/>
              <a:t>Process Input: h_tilda</a:t>
            </a:r>
            <a:r>
              <a:rPr baseline="-25000" lang="en-US"/>
              <a:t>t</a:t>
            </a:r>
            <a:r>
              <a:rPr lang="en-US"/>
              <a:t> = tanh(W</a:t>
            </a:r>
            <a:r>
              <a:rPr baseline="30000" lang="en-US"/>
              <a:t>(ih_tilda)</a:t>
            </a:r>
            <a:r>
              <a:rPr lang="en-US"/>
              <a:t>x</a:t>
            </a:r>
            <a:r>
              <a:rPr baseline="-25000" lang="en-US"/>
              <a:t>t</a:t>
            </a:r>
            <a:r>
              <a:rPr lang="en-US"/>
              <a:t>+r</a:t>
            </a:r>
            <a:r>
              <a:rPr baseline="-25000" lang="en-US"/>
              <a:t>t</a:t>
            </a:r>
            <a:r>
              <a:rPr lang="en-US"/>
              <a:t> * W</a:t>
            </a:r>
            <a:r>
              <a:rPr baseline="30000" lang="en-US"/>
              <a:t>(hh_tilda)</a:t>
            </a:r>
            <a:r>
              <a:rPr lang="en-US"/>
              <a:t>h</a:t>
            </a:r>
            <a:r>
              <a:rPr baseline="-25000" lang="en-US"/>
              <a:t>t-1</a:t>
            </a:r>
            <a:r>
              <a:rPr lang="en-US"/>
              <a:t>)</a:t>
            </a:r>
            <a:endParaRPr/>
          </a:p>
          <a:p>
            <a:pPr indent="0" lvl="0" marL="0" rtl="0" algn="l">
              <a:spcBef>
                <a:spcPts val="1000"/>
              </a:spcBef>
              <a:spcAft>
                <a:spcPts val="0"/>
              </a:spcAft>
              <a:buNone/>
            </a:pPr>
            <a:r>
              <a:rPr lang="en-US"/>
              <a:t>Hidden State Update: (1 - z</a:t>
            </a:r>
            <a:r>
              <a:rPr baseline="-25000" lang="en-US"/>
              <a:t>t</a:t>
            </a:r>
            <a:r>
              <a:rPr lang="en-US"/>
              <a:t>) * h</a:t>
            </a:r>
            <a:r>
              <a:rPr baseline="-25000" lang="en-US"/>
              <a:t>t-1</a:t>
            </a:r>
            <a:r>
              <a:rPr lang="en-US"/>
              <a:t> + z</a:t>
            </a:r>
            <a:r>
              <a:rPr baseline="-25000" lang="en-US"/>
              <a:t>t</a:t>
            </a:r>
            <a:r>
              <a:rPr lang="en-US"/>
              <a:t> * h_tilda</a:t>
            </a:r>
            <a:r>
              <a:rPr baseline="-25000" lang="en-US"/>
              <a:t>t</a:t>
            </a:r>
            <a:endParaRPr/>
          </a:p>
          <a:p>
            <a:pPr indent="0" lvl="0" marL="0" rtl="0" algn="l">
              <a:spcBef>
                <a:spcPts val="1000"/>
              </a:spcBef>
              <a:spcAft>
                <a:spcPts val="0"/>
              </a:spcAft>
              <a:buClr>
                <a:schemeClr val="dk1"/>
              </a:buClr>
              <a:buSzPts val="1100"/>
              <a:buFont typeface="Arial"/>
              <a:buNone/>
            </a:pPr>
            <a:r>
              <a:rPr lang="en-US"/>
              <a:t>Output: y</a:t>
            </a:r>
            <a:r>
              <a:rPr baseline="-25000" lang="en-US"/>
              <a:t>t</a:t>
            </a:r>
            <a:r>
              <a:rPr lang="en-US"/>
              <a:t> = h</a:t>
            </a:r>
            <a:r>
              <a:rPr baseline="-25000" lang="en-US"/>
              <a:t>t</a:t>
            </a:r>
            <a:endParaRPr baseline="-25000"/>
          </a:p>
        </p:txBody>
      </p:sp>
      <p:sp>
        <p:nvSpPr>
          <p:cNvPr id="400" name="Google Shape;400;g2658eb532f4_1_19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1" name="Google Shape;401;g2658eb532f4_1_193"/>
          <p:cNvPicPr preferRelativeResize="0"/>
          <p:nvPr/>
        </p:nvPicPr>
        <p:blipFill>
          <a:blip r:embed="rId3">
            <a:alphaModFix/>
          </a:blip>
          <a:stretch>
            <a:fillRect/>
          </a:stretch>
        </p:blipFill>
        <p:spPr>
          <a:xfrm>
            <a:off x="7189256" y="1260625"/>
            <a:ext cx="4049576" cy="2870499"/>
          </a:xfrm>
          <a:prstGeom prst="rect">
            <a:avLst/>
          </a:prstGeom>
          <a:noFill/>
          <a:ln>
            <a:noFill/>
          </a:ln>
        </p:spPr>
      </p:pic>
      <p:sp>
        <p:nvSpPr>
          <p:cNvPr id="402" name="Google Shape;402;g2658eb532f4_1_193"/>
          <p:cNvSpPr/>
          <p:nvPr/>
        </p:nvSpPr>
        <p:spPr>
          <a:xfrm>
            <a:off x="6950675" y="3728425"/>
            <a:ext cx="760200" cy="48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aeb45fdd95_0_191"/>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Roles of Gates in GRU</a:t>
            </a:r>
            <a:endParaRPr/>
          </a:p>
        </p:txBody>
      </p:sp>
      <p:sp>
        <p:nvSpPr>
          <p:cNvPr id="409" name="Google Shape;409;g2aeb45fdd95_0_191"/>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Clr>
                <a:schemeClr val="dk1"/>
              </a:buClr>
              <a:buSzPts val="2800"/>
              <a:buFont typeface="Calibri"/>
              <a:buChar char="●"/>
            </a:pPr>
            <a:r>
              <a:rPr lang="en-US"/>
              <a:t>Reset Gate (rt): Determines how much past information to forget, allowing the model to drop irrelevant information from the past.</a:t>
            </a:r>
            <a:endParaRPr/>
          </a:p>
          <a:p>
            <a:pPr indent="-406400" lvl="0" marL="457200" rtl="0" algn="l">
              <a:lnSpc>
                <a:spcPct val="115000"/>
              </a:lnSpc>
              <a:spcBef>
                <a:spcPts val="0"/>
              </a:spcBef>
              <a:spcAft>
                <a:spcPts val="0"/>
              </a:spcAft>
              <a:buClr>
                <a:schemeClr val="dk1"/>
              </a:buClr>
              <a:buSzPts val="2800"/>
              <a:buFont typeface="Calibri"/>
              <a:buChar char="●"/>
            </a:pPr>
            <a:r>
              <a:rPr lang="en-US"/>
              <a:t>Update Gate (zt): Balances between the new input and the past memory, controlling how much of the past state to retain versus the new input.</a:t>
            </a:r>
            <a:endParaRPr/>
          </a:p>
        </p:txBody>
      </p:sp>
      <p:sp>
        <p:nvSpPr>
          <p:cNvPr id="410" name="Google Shape;410;g2aeb45fdd95_0_19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65c433e9cb_1_42"/>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Roles of GRU Cont’d</a:t>
            </a:r>
            <a:endParaRPr/>
          </a:p>
        </p:txBody>
      </p:sp>
      <p:sp>
        <p:nvSpPr>
          <p:cNvPr id="417" name="Google Shape;417;g265c433e9cb_1_42"/>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Clr>
                <a:schemeClr val="dk1"/>
              </a:buClr>
              <a:buSzPts val="2800"/>
              <a:buFont typeface="Calibri"/>
              <a:buChar char="●"/>
            </a:pPr>
            <a:r>
              <a:rPr lang="en-US"/>
              <a:t>Process Input (h̃t): Generates candidate values for the new hidden state, influenced by the reset gate.</a:t>
            </a:r>
            <a:endParaRPr/>
          </a:p>
          <a:p>
            <a:pPr indent="-406400" lvl="0" marL="457200" rtl="0" algn="l">
              <a:lnSpc>
                <a:spcPct val="120000"/>
              </a:lnSpc>
              <a:spcBef>
                <a:spcPts val="0"/>
              </a:spcBef>
              <a:spcAft>
                <a:spcPts val="0"/>
              </a:spcAft>
              <a:buClr>
                <a:schemeClr val="dk1"/>
              </a:buClr>
              <a:buSzPts val="2800"/>
              <a:buFont typeface="Calibri"/>
              <a:buChar char="●"/>
            </a:pPr>
            <a:r>
              <a:rPr lang="en-US"/>
              <a:t>Hidden State Update: Combines the old hidden state (modulated by 1−</a:t>
            </a:r>
            <a:r>
              <a:rPr i="1" lang="en-US"/>
              <a:t>zt</a:t>
            </a:r>
            <a:r>
              <a:rPr lang="en-US"/>
              <a:t>) and the new candidate values (weighted by </a:t>
            </a:r>
            <a:r>
              <a:rPr i="1" lang="en-US"/>
              <a:t>zt</a:t>
            </a:r>
            <a:r>
              <a:rPr lang="en-US"/>
              <a:t>) to form the new hidden state.</a:t>
            </a:r>
            <a:endParaRPr/>
          </a:p>
          <a:p>
            <a:pPr indent="-406400" lvl="0" marL="457200" rtl="0" algn="l">
              <a:lnSpc>
                <a:spcPct val="115000"/>
              </a:lnSpc>
              <a:spcBef>
                <a:spcPts val="0"/>
              </a:spcBef>
              <a:spcAft>
                <a:spcPts val="0"/>
              </a:spcAft>
              <a:buClr>
                <a:schemeClr val="dk1"/>
              </a:buClr>
              <a:buSzPts val="2800"/>
              <a:buFont typeface="Calibri"/>
              <a:buChar char="●"/>
            </a:pPr>
            <a:r>
              <a:rPr lang="en-US"/>
              <a:t>Output (yt = ht): The updated hidden state serves as the output, representing the current memory of the network.</a:t>
            </a:r>
            <a:endParaRPr/>
          </a:p>
          <a:p>
            <a:pPr indent="0" lvl="0" marL="0" rtl="0" algn="l">
              <a:spcBef>
                <a:spcPts val="1500"/>
              </a:spcBef>
              <a:spcAft>
                <a:spcPts val="0"/>
              </a:spcAft>
              <a:buNone/>
            </a:pPr>
            <a:r>
              <a:t/>
            </a:r>
            <a:endParaRPr/>
          </a:p>
        </p:txBody>
      </p:sp>
      <p:sp>
        <p:nvSpPr>
          <p:cNvPr id="418" name="Google Shape;418;g265c433e9cb_1_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aeb45fdd95_0_20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Compare LSTM with GRU</a:t>
            </a:r>
            <a:endParaRPr/>
          </a:p>
        </p:txBody>
      </p:sp>
      <p:sp>
        <p:nvSpPr>
          <p:cNvPr id="425" name="Google Shape;425;g2aeb45fdd95_0_200"/>
          <p:cNvSpPr txBox="1"/>
          <p:nvPr>
            <p:ph idx="1" type="body"/>
          </p:nvPr>
        </p:nvSpPr>
        <p:spPr>
          <a:xfrm>
            <a:off x="838200" y="1260629"/>
            <a:ext cx="10515600" cy="49164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Char char="●"/>
            </a:pPr>
            <a:r>
              <a:rPr lang="en-US"/>
              <a:t>Complexity: LSTMs are more complex with three gates (input, forget, output), while GRUs have two gates (reset, update).</a:t>
            </a:r>
            <a:endParaRPr/>
          </a:p>
          <a:p>
            <a:pPr indent="-406400" lvl="0" marL="457200" rtl="0" algn="l">
              <a:lnSpc>
                <a:spcPct val="115000"/>
              </a:lnSpc>
              <a:spcBef>
                <a:spcPts val="0"/>
              </a:spcBef>
              <a:spcAft>
                <a:spcPts val="0"/>
              </a:spcAft>
              <a:buSzPts val="2800"/>
              <a:buChar char="●"/>
            </a:pPr>
            <a:r>
              <a:rPr lang="en-US"/>
              <a:t>Memory Usage: LSTMs generally require more memory due to their complexity.</a:t>
            </a:r>
            <a:endParaRPr/>
          </a:p>
          <a:p>
            <a:pPr indent="-406400" lvl="0" marL="457200" rtl="0" algn="l">
              <a:lnSpc>
                <a:spcPct val="115000"/>
              </a:lnSpc>
              <a:spcBef>
                <a:spcPts val="0"/>
              </a:spcBef>
              <a:spcAft>
                <a:spcPts val="0"/>
              </a:spcAft>
              <a:buSzPts val="2800"/>
              <a:buChar char="●"/>
            </a:pPr>
            <a:r>
              <a:rPr lang="en-US"/>
              <a:t>Training Time: GRUs, being simpler, often train faster than LSTMs.</a:t>
            </a:r>
            <a:endParaRPr/>
          </a:p>
        </p:txBody>
      </p:sp>
      <p:sp>
        <p:nvSpPr>
          <p:cNvPr id="426" name="Google Shape;426;g2aeb45fdd95_0_2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65c433e9cb_1_49"/>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Compare GRU with LSTM Cont’d</a:t>
            </a:r>
            <a:endParaRPr/>
          </a:p>
        </p:txBody>
      </p:sp>
      <p:sp>
        <p:nvSpPr>
          <p:cNvPr id="433" name="Google Shape;433;g265c433e9cb_1_49"/>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0"/>
              </a:spcBef>
              <a:spcAft>
                <a:spcPts val="0"/>
              </a:spcAft>
              <a:buSzPts val="2800"/>
              <a:buChar char="●"/>
            </a:pPr>
            <a:r>
              <a:rPr lang="en-US"/>
              <a:t>Performance: GRUs might perform better on smaller datasets, while LSTMs often excel on datasets with longer sequences.</a:t>
            </a:r>
            <a:endParaRPr/>
          </a:p>
          <a:p>
            <a:pPr indent="-406400" lvl="0" marL="457200" rtl="0" algn="l">
              <a:lnSpc>
                <a:spcPct val="115000"/>
              </a:lnSpc>
              <a:spcBef>
                <a:spcPts val="0"/>
              </a:spcBef>
              <a:spcAft>
                <a:spcPts val="0"/>
              </a:spcAft>
              <a:buSzPts val="2800"/>
              <a:buChar char="●"/>
            </a:pPr>
            <a:r>
              <a:rPr lang="en-US"/>
              <a:t>Parameters: LSTMs have more parameters, making them more flexible but also more prone to overfitting on smaller datasets.</a:t>
            </a:r>
            <a:endParaRPr/>
          </a:p>
          <a:p>
            <a:pPr indent="-406400" lvl="0" marL="457200" rtl="0" algn="l">
              <a:lnSpc>
                <a:spcPct val="115000"/>
              </a:lnSpc>
              <a:spcBef>
                <a:spcPts val="0"/>
              </a:spcBef>
              <a:spcAft>
                <a:spcPts val="0"/>
              </a:spcAft>
              <a:buSzPts val="2800"/>
              <a:buChar char="●"/>
            </a:pPr>
            <a:r>
              <a:rPr lang="en-US"/>
              <a:t>State Update Mechanism: LSTMs have separate cell and hidden states, whereas GRUs have a single hidden state.</a:t>
            </a:r>
            <a:endParaRPr/>
          </a:p>
          <a:p>
            <a:pPr indent="-406400" lvl="0" marL="457200" rtl="0" algn="l">
              <a:lnSpc>
                <a:spcPct val="115000"/>
              </a:lnSpc>
              <a:spcBef>
                <a:spcPts val="0"/>
              </a:spcBef>
              <a:spcAft>
                <a:spcPts val="0"/>
              </a:spcAft>
              <a:buSzPts val="2800"/>
              <a:buChar char="●"/>
            </a:pPr>
            <a:r>
              <a:rPr lang="en-US"/>
              <a:t>Choice of Model: The choice between GRU and LSTM depends on the specific application and dataset characteristics.</a:t>
            </a:r>
            <a:endParaRPr/>
          </a:p>
          <a:p>
            <a:pPr indent="0" lvl="0" marL="0" rtl="0" algn="l">
              <a:spcBef>
                <a:spcPts val="1000"/>
              </a:spcBef>
              <a:spcAft>
                <a:spcPts val="0"/>
              </a:spcAft>
              <a:buNone/>
            </a:pPr>
            <a:r>
              <a:t/>
            </a:r>
            <a:endParaRPr/>
          </a:p>
        </p:txBody>
      </p:sp>
      <p:sp>
        <p:nvSpPr>
          <p:cNvPr id="434" name="Google Shape;434;g265c433e9cb_1_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658eb532f4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3" name="Google Shape;183;g2658eb532f4_1_0"/>
          <p:cNvSpPr txBox="1"/>
          <p:nvPr>
            <p:ph type="title"/>
          </p:nvPr>
        </p:nvSpPr>
        <p:spPr>
          <a:xfrm>
            <a:off x="838200" y="2977951"/>
            <a:ext cx="10515600" cy="902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Basics of Recurrent Neural 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658eb532f4_1_203"/>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 of GRU</a:t>
            </a:r>
            <a:endParaRPr/>
          </a:p>
        </p:txBody>
      </p:sp>
      <p:sp>
        <p:nvSpPr>
          <p:cNvPr id="441" name="Google Shape;441;g2658eb532f4_1_203"/>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lnSpcReduction="20000"/>
          </a:bodyPr>
          <a:lstStyle/>
          <a:p>
            <a:pPr indent="-419100" lvl="0" marL="457200" rtl="0" algn="l">
              <a:lnSpc>
                <a:spcPct val="115000"/>
              </a:lnSpc>
              <a:spcBef>
                <a:spcPts val="0"/>
              </a:spcBef>
              <a:spcAft>
                <a:spcPts val="0"/>
              </a:spcAft>
              <a:buSzPts val="3000"/>
              <a:buChar char="●"/>
            </a:pPr>
            <a:r>
              <a:rPr lang="en-US" sz="3000"/>
              <a:t>Faster Training: Due to fewer parameters, GRUs can be faster to train, making them more efficient for smaller datasets or when computational resources are limited.</a:t>
            </a:r>
            <a:endParaRPr sz="3000"/>
          </a:p>
          <a:p>
            <a:pPr indent="-419100" lvl="0" marL="457200" rtl="0" algn="l">
              <a:lnSpc>
                <a:spcPct val="115000"/>
              </a:lnSpc>
              <a:spcBef>
                <a:spcPts val="0"/>
              </a:spcBef>
              <a:spcAft>
                <a:spcPts val="0"/>
              </a:spcAft>
              <a:buSzPts val="3000"/>
              <a:buChar char="●"/>
            </a:pPr>
            <a:r>
              <a:rPr lang="en-US" sz="3000"/>
              <a:t>Efficient on Smaller Datasets: GRUs may perform better than LSTMs when the amount of data is not large, as they can capture dependencies without the need for extensive data.</a:t>
            </a:r>
            <a:endParaRPr sz="3000"/>
          </a:p>
          <a:p>
            <a:pPr indent="-419100" lvl="0" marL="457200" rtl="0" algn="l">
              <a:lnSpc>
                <a:spcPct val="115000"/>
              </a:lnSpc>
              <a:spcBef>
                <a:spcPts val="0"/>
              </a:spcBef>
              <a:spcAft>
                <a:spcPts val="0"/>
              </a:spcAft>
              <a:buSzPts val="3000"/>
              <a:buChar char="●"/>
            </a:pPr>
            <a:r>
              <a:rPr lang="en-US" sz="3000"/>
              <a:t>Flexibility in Memory Management: GRUs are capable of adapting to the use of short-term memory through their update and reset gates, potentially capturing information across various time steps efficiently.</a:t>
            </a:r>
            <a:endParaRPr sz="3000"/>
          </a:p>
          <a:p>
            <a:pPr indent="0" lvl="0" marL="0" rtl="0" algn="l">
              <a:spcBef>
                <a:spcPts val="1000"/>
              </a:spcBef>
              <a:spcAft>
                <a:spcPts val="0"/>
              </a:spcAft>
              <a:buNone/>
            </a:pPr>
            <a:r>
              <a:t/>
            </a:r>
            <a:endParaRPr/>
          </a:p>
        </p:txBody>
      </p:sp>
      <p:sp>
        <p:nvSpPr>
          <p:cNvPr id="442" name="Google Shape;442;g2658eb532f4_1_20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aeb45fdd95_0_9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9" name="Google Shape;449;g2aeb45fdd95_0_98"/>
          <p:cNvSpPr txBox="1"/>
          <p:nvPr>
            <p:ph type="title"/>
          </p:nvPr>
        </p:nvSpPr>
        <p:spPr>
          <a:xfrm>
            <a:off x="838200" y="2977951"/>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Comparing Vanilla RNN with LSTM and GRU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aeb45fdd95_0_104"/>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Experiments: Sequence Modeling</a:t>
            </a:r>
            <a:endParaRPr/>
          </a:p>
        </p:txBody>
      </p:sp>
      <p:sp>
        <p:nvSpPr>
          <p:cNvPr id="456" name="Google Shape;456;g2aeb45fdd95_0_104"/>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maximizing the log-likelihood of a model given a set of training sequences (theta is a set of model </a:t>
            </a:r>
            <a:r>
              <a:rPr lang="en-US"/>
              <a:t>parameters</a:t>
            </a: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Evaluate these units in the tasks of polyphonic music modeling and speech signal modeling.</a:t>
            </a:r>
            <a:endParaRPr/>
          </a:p>
          <a:p>
            <a:pPr indent="0" lvl="0" marL="0" rtl="0" algn="l">
              <a:spcBef>
                <a:spcPts val="1000"/>
              </a:spcBef>
              <a:spcAft>
                <a:spcPts val="0"/>
              </a:spcAft>
              <a:buNone/>
            </a:pPr>
            <a:r>
              <a:t/>
            </a:r>
            <a:endParaRPr/>
          </a:p>
        </p:txBody>
      </p:sp>
      <p:sp>
        <p:nvSpPr>
          <p:cNvPr id="457" name="Google Shape;457;g2aeb45fdd95_0_10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8" name="Google Shape;458;g2aeb45fdd95_0_104"/>
          <p:cNvPicPr preferRelativeResize="0"/>
          <p:nvPr/>
        </p:nvPicPr>
        <p:blipFill>
          <a:blip r:embed="rId3">
            <a:alphaModFix/>
          </a:blip>
          <a:stretch>
            <a:fillRect/>
          </a:stretch>
        </p:blipFill>
        <p:spPr>
          <a:xfrm>
            <a:off x="960050" y="2361575"/>
            <a:ext cx="8629650" cy="1466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aeb45fdd95_0_114"/>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a:t>
            </a:r>
            <a:endParaRPr/>
          </a:p>
        </p:txBody>
      </p:sp>
      <p:sp>
        <p:nvSpPr>
          <p:cNvPr id="465" name="Google Shape;465;g2aeb45fdd95_0_1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6" name="Google Shape;466;g2aeb45fdd95_0_114"/>
          <p:cNvPicPr preferRelativeResize="0"/>
          <p:nvPr/>
        </p:nvPicPr>
        <p:blipFill>
          <a:blip r:embed="rId3">
            <a:alphaModFix/>
          </a:blip>
          <a:stretch>
            <a:fillRect/>
          </a:stretch>
        </p:blipFill>
        <p:spPr>
          <a:xfrm>
            <a:off x="1627075" y="1513525"/>
            <a:ext cx="9079549" cy="4367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aeb45fdd95_0_1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3" name="Google Shape;473;g2aeb45fdd95_0_122"/>
          <p:cNvPicPr preferRelativeResize="0"/>
          <p:nvPr/>
        </p:nvPicPr>
        <p:blipFill>
          <a:blip r:embed="rId3">
            <a:alphaModFix/>
          </a:blip>
          <a:stretch>
            <a:fillRect/>
          </a:stretch>
        </p:blipFill>
        <p:spPr>
          <a:xfrm>
            <a:off x="1209163" y="1192975"/>
            <a:ext cx="9773676" cy="5015276"/>
          </a:xfrm>
          <a:prstGeom prst="rect">
            <a:avLst/>
          </a:prstGeom>
          <a:noFill/>
          <a:ln>
            <a:noFill/>
          </a:ln>
        </p:spPr>
      </p:pic>
      <p:sp>
        <p:nvSpPr>
          <p:cNvPr id="474" name="Google Shape;474;g2aeb45fdd95_0_122"/>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 Cont’d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aeb45fdd95_0_130"/>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RNN with gating units outperform the one without gating unit, on the task of speech </a:t>
            </a:r>
            <a:r>
              <a:rPr lang="en-US"/>
              <a:t>recognition</a:t>
            </a:r>
            <a:r>
              <a:rPr lang="en-US"/>
              <a:t>.</a:t>
            </a:r>
            <a:endParaRPr/>
          </a:p>
          <a:p>
            <a:pPr indent="0" lvl="0" marL="0" rtl="0" algn="l">
              <a:spcBef>
                <a:spcPts val="1000"/>
              </a:spcBef>
              <a:spcAft>
                <a:spcPts val="0"/>
              </a:spcAft>
              <a:buNone/>
            </a:pPr>
            <a:r>
              <a:rPr lang="en-US"/>
              <a:t>Over the music dataset the </a:t>
            </a:r>
            <a:r>
              <a:rPr lang="en-US"/>
              <a:t>performances</a:t>
            </a:r>
            <a:r>
              <a:rPr lang="en-US"/>
              <a:t> are similar</a:t>
            </a:r>
            <a:endParaRPr/>
          </a:p>
        </p:txBody>
      </p:sp>
      <p:sp>
        <p:nvSpPr>
          <p:cNvPr id="481" name="Google Shape;481;g2aeb45fdd95_0_1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2" name="Google Shape;482;g2aeb45fdd95_0_13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Simple Analysis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658eb532f4_1_2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9" name="Google Shape;489;g2658eb532f4_1_211"/>
          <p:cNvSpPr txBox="1"/>
          <p:nvPr>
            <p:ph type="title"/>
          </p:nvPr>
        </p:nvSpPr>
        <p:spPr>
          <a:xfrm>
            <a:off x="838200" y="2977951"/>
            <a:ext cx="10515600" cy="90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Downstream Applications of RNN: Machine Translation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658eb532f4_1_217"/>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Attention</a:t>
            </a:r>
            <a:endParaRPr/>
          </a:p>
        </p:txBody>
      </p:sp>
      <p:sp>
        <p:nvSpPr>
          <p:cNvPr id="496" name="Google Shape;496;g2658eb532f4_1_217"/>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Mechanism for alignment in machine translation, image captioning, etc.</a:t>
            </a:r>
            <a:endParaRPr/>
          </a:p>
          <a:p>
            <a:pPr indent="-342900" lvl="0" marL="457200" rtl="0" algn="l">
              <a:spcBef>
                <a:spcPts val="0"/>
              </a:spcBef>
              <a:spcAft>
                <a:spcPts val="0"/>
              </a:spcAft>
              <a:buSzPts val="1800"/>
              <a:buChar char="•"/>
            </a:pPr>
            <a:r>
              <a:rPr lang="en-US"/>
              <a:t>Attention in machine translation: align each output word with relevant input words by computing a softmax of the inputs</a:t>
            </a:r>
            <a:endParaRPr/>
          </a:p>
          <a:p>
            <a:pPr indent="-342900" lvl="0" marL="457200" rtl="0" algn="l">
              <a:spcBef>
                <a:spcPts val="0"/>
              </a:spcBef>
              <a:spcAft>
                <a:spcPts val="0"/>
              </a:spcAft>
              <a:buSzPts val="1800"/>
              <a:buChar char="•"/>
            </a:pPr>
            <a:r>
              <a:rPr lang="en-US"/>
              <a:t>context vector c</a:t>
            </a:r>
            <a:r>
              <a:rPr baseline="-25000" lang="en-US"/>
              <a:t>i = </a:t>
            </a:r>
            <a:r>
              <a:rPr lang="en-US"/>
              <a:t>∑</a:t>
            </a:r>
            <a:r>
              <a:rPr baseline="-25000" lang="en-US"/>
              <a:t>j</a:t>
            </a:r>
            <a:r>
              <a:rPr lang="en-US"/>
              <a:t>a</a:t>
            </a:r>
            <a:r>
              <a:rPr baseline="-25000" lang="en-US"/>
              <a:t>ij</a:t>
            </a:r>
            <a:r>
              <a:rPr lang="en-US"/>
              <a:t>h</a:t>
            </a:r>
            <a:r>
              <a:rPr baseline="-25000" lang="en-US"/>
              <a:t>j</a:t>
            </a:r>
            <a:endParaRPr baseline="-25000"/>
          </a:p>
          <a:p>
            <a:pPr indent="-342900" lvl="0" marL="457200" rtl="0" algn="l">
              <a:spcBef>
                <a:spcPts val="0"/>
              </a:spcBef>
              <a:spcAft>
                <a:spcPts val="0"/>
              </a:spcAft>
              <a:buSzPts val="1800"/>
              <a:buChar char="•"/>
            </a:pPr>
            <a:r>
              <a:rPr lang="en-US"/>
              <a:t>a</a:t>
            </a:r>
            <a:r>
              <a:rPr baseline="-25000" lang="en-US"/>
              <a:t>ij</a:t>
            </a:r>
            <a:r>
              <a:rPr lang="en-US"/>
              <a:t> is called an alignment weight between input encoding and h</a:t>
            </a:r>
            <a:r>
              <a:rPr baseline="-25000" lang="en-US"/>
              <a:t>j</a:t>
            </a:r>
            <a:r>
              <a:rPr lang="en-US"/>
              <a:t> and output encoding s</a:t>
            </a:r>
            <a:r>
              <a:rPr baseline="-25000" lang="en-US"/>
              <a:t>i</a:t>
            </a:r>
            <a:r>
              <a:rPr lang="en-US"/>
              <a:t>. This is computed as follows:</a:t>
            </a:r>
            <a:endParaRPr/>
          </a:p>
          <a:p>
            <a:pPr indent="-342900" lvl="0" marL="457200" rtl="0" algn="l">
              <a:spcBef>
                <a:spcPts val="0"/>
              </a:spcBef>
              <a:spcAft>
                <a:spcPts val="0"/>
              </a:spcAft>
              <a:buSzPts val="1800"/>
              <a:buChar char="•"/>
            </a:pPr>
            <a:r>
              <a:rPr lang="en-US"/>
              <a:t>a</a:t>
            </a:r>
            <a:r>
              <a:rPr baseline="-25000" lang="en-US"/>
              <a:t>ij</a:t>
            </a:r>
            <a:r>
              <a:rPr lang="en-US"/>
              <a:t>= exp(alignment(s</a:t>
            </a:r>
            <a:r>
              <a:rPr baseline="-25000" lang="en-US"/>
              <a:t>i-1</a:t>
            </a:r>
            <a:r>
              <a:rPr lang="en-US"/>
              <a:t>, h</a:t>
            </a:r>
            <a:r>
              <a:rPr baseline="-25000" lang="en-US"/>
              <a:t>j</a:t>
            </a:r>
            <a:r>
              <a:rPr lang="en-US"/>
              <a:t>)) / </a:t>
            </a:r>
            <a:r>
              <a:rPr lang="en-US"/>
              <a:t>∑</a:t>
            </a:r>
            <a:r>
              <a:rPr baseline="-25000" lang="en-US"/>
              <a:t>j’</a:t>
            </a:r>
            <a:r>
              <a:rPr lang="en-US"/>
              <a:t>exp(alignment(s</a:t>
            </a:r>
            <a:r>
              <a:rPr baseline="-25000" lang="en-US"/>
              <a:t>i-1</a:t>
            </a:r>
            <a:r>
              <a:rPr lang="en-US"/>
              <a:t>, h</a:t>
            </a:r>
            <a:r>
              <a:rPr baseline="-25000" lang="en-US"/>
              <a:t>j’</a:t>
            </a:r>
            <a:r>
              <a:rPr lang="en-US"/>
              <a:t>) [softmax]</a:t>
            </a:r>
            <a:endParaRPr/>
          </a:p>
          <a:p>
            <a:pPr indent="0" lvl="0" marL="457200" rtl="0" algn="l">
              <a:spcBef>
                <a:spcPts val="1000"/>
              </a:spcBef>
              <a:spcAft>
                <a:spcPts val="0"/>
              </a:spcAft>
              <a:buNone/>
            </a:pPr>
            <a:r>
              <a:t/>
            </a:r>
            <a:endParaRPr/>
          </a:p>
        </p:txBody>
      </p:sp>
      <p:sp>
        <p:nvSpPr>
          <p:cNvPr id="497" name="Google Shape;497;g2658eb532f4_1_2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aeb45fdd95_0_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Attention Diagram</a:t>
            </a:r>
            <a:endParaRPr/>
          </a:p>
        </p:txBody>
      </p:sp>
      <p:sp>
        <p:nvSpPr>
          <p:cNvPr id="504" name="Google Shape;504;g2aeb45fdd95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5" name="Google Shape;505;g2aeb45fdd95_0_0"/>
          <p:cNvSpPr/>
          <p:nvPr/>
        </p:nvSpPr>
        <p:spPr>
          <a:xfrm>
            <a:off x="1659600" y="45952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h</a:t>
            </a:r>
            <a:r>
              <a:rPr baseline="-25000" lang="en-US" sz="2200">
                <a:latin typeface="Calibri"/>
                <a:ea typeface="Calibri"/>
                <a:cs typeface="Calibri"/>
                <a:sym typeface="Calibri"/>
              </a:rPr>
              <a:t>1</a:t>
            </a:r>
            <a:endParaRPr baseline="-25000" sz="2200">
              <a:latin typeface="Calibri"/>
              <a:ea typeface="Calibri"/>
              <a:cs typeface="Calibri"/>
              <a:sym typeface="Calibri"/>
            </a:endParaRPr>
          </a:p>
        </p:txBody>
      </p:sp>
      <p:sp>
        <p:nvSpPr>
          <p:cNvPr id="506" name="Google Shape;506;g2aeb45fdd95_0_0"/>
          <p:cNvSpPr/>
          <p:nvPr/>
        </p:nvSpPr>
        <p:spPr>
          <a:xfrm>
            <a:off x="5279350" y="45952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h</a:t>
            </a:r>
            <a:r>
              <a:rPr baseline="-25000" lang="en-US" sz="2200">
                <a:latin typeface="Calibri"/>
                <a:ea typeface="Calibri"/>
                <a:cs typeface="Calibri"/>
                <a:sym typeface="Calibri"/>
              </a:rPr>
              <a:t>3</a:t>
            </a:r>
            <a:endParaRPr baseline="-25000" sz="2200">
              <a:latin typeface="Calibri"/>
              <a:ea typeface="Calibri"/>
              <a:cs typeface="Calibri"/>
              <a:sym typeface="Calibri"/>
            </a:endParaRPr>
          </a:p>
        </p:txBody>
      </p:sp>
      <p:sp>
        <p:nvSpPr>
          <p:cNvPr id="507" name="Google Shape;507;g2aeb45fdd95_0_0"/>
          <p:cNvSpPr/>
          <p:nvPr/>
        </p:nvSpPr>
        <p:spPr>
          <a:xfrm>
            <a:off x="3317075" y="45952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h</a:t>
            </a:r>
            <a:r>
              <a:rPr baseline="-25000" lang="en-US" sz="2200">
                <a:latin typeface="Calibri"/>
                <a:ea typeface="Calibri"/>
                <a:cs typeface="Calibri"/>
                <a:sym typeface="Calibri"/>
              </a:rPr>
              <a:t>2</a:t>
            </a:r>
            <a:endParaRPr baseline="-25000" sz="2200">
              <a:latin typeface="Calibri"/>
              <a:ea typeface="Calibri"/>
              <a:cs typeface="Calibri"/>
              <a:sym typeface="Calibri"/>
            </a:endParaRPr>
          </a:p>
        </p:txBody>
      </p:sp>
      <p:sp>
        <p:nvSpPr>
          <p:cNvPr id="508" name="Google Shape;508;g2aeb45fdd95_0_0"/>
          <p:cNvSpPr/>
          <p:nvPr/>
        </p:nvSpPr>
        <p:spPr>
          <a:xfrm>
            <a:off x="9203900" y="45952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h</a:t>
            </a:r>
            <a:r>
              <a:rPr baseline="-25000" lang="en-US" sz="2200">
                <a:latin typeface="Calibri"/>
                <a:ea typeface="Calibri"/>
                <a:cs typeface="Calibri"/>
                <a:sym typeface="Calibri"/>
              </a:rPr>
              <a:t>t</a:t>
            </a:r>
            <a:endParaRPr baseline="-25000" sz="2200">
              <a:latin typeface="Calibri"/>
              <a:ea typeface="Calibri"/>
              <a:cs typeface="Calibri"/>
              <a:sym typeface="Calibri"/>
            </a:endParaRPr>
          </a:p>
        </p:txBody>
      </p:sp>
      <p:sp>
        <p:nvSpPr>
          <p:cNvPr id="509" name="Google Shape;509;g2aeb45fdd95_0_0"/>
          <p:cNvSpPr/>
          <p:nvPr/>
        </p:nvSpPr>
        <p:spPr>
          <a:xfrm>
            <a:off x="9203900" y="56455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 x</a:t>
            </a:r>
            <a:r>
              <a:rPr baseline="-25000" lang="en-US" sz="2200">
                <a:latin typeface="Calibri"/>
                <a:ea typeface="Calibri"/>
                <a:cs typeface="Calibri"/>
                <a:sym typeface="Calibri"/>
              </a:rPr>
              <a:t>t</a:t>
            </a:r>
            <a:endParaRPr baseline="-25000" sz="2200">
              <a:latin typeface="Calibri"/>
              <a:ea typeface="Calibri"/>
              <a:cs typeface="Calibri"/>
              <a:sym typeface="Calibri"/>
            </a:endParaRPr>
          </a:p>
        </p:txBody>
      </p:sp>
      <p:sp>
        <p:nvSpPr>
          <p:cNvPr id="510" name="Google Shape;510;g2aeb45fdd95_0_0"/>
          <p:cNvSpPr/>
          <p:nvPr/>
        </p:nvSpPr>
        <p:spPr>
          <a:xfrm>
            <a:off x="5279350" y="56455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x</a:t>
            </a:r>
            <a:r>
              <a:rPr baseline="-25000" lang="en-US" sz="2200">
                <a:latin typeface="Calibri"/>
                <a:ea typeface="Calibri"/>
                <a:cs typeface="Calibri"/>
                <a:sym typeface="Calibri"/>
              </a:rPr>
              <a:t>3</a:t>
            </a:r>
            <a:endParaRPr baseline="-25000" sz="2200">
              <a:latin typeface="Calibri"/>
              <a:ea typeface="Calibri"/>
              <a:cs typeface="Calibri"/>
              <a:sym typeface="Calibri"/>
            </a:endParaRPr>
          </a:p>
        </p:txBody>
      </p:sp>
      <p:sp>
        <p:nvSpPr>
          <p:cNvPr id="511" name="Google Shape;511;g2aeb45fdd95_0_0"/>
          <p:cNvSpPr/>
          <p:nvPr/>
        </p:nvSpPr>
        <p:spPr>
          <a:xfrm>
            <a:off x="1659600" y="56455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x</a:t>
            </a:r>
            <a:r>
              <a:rPr baseline="-25000" lang="en-US" sz="2200">
                <a:latin typeface="Calibri"/>
                <a:ea typeface="Calibri"/>
                <a:cs typeface="Calibri"/>
                <a:sym typeface="Calibri"/>
              </a:rPr>
              <a:t>1</a:t>
            </a:r>
            <a:endParaRPr baseline="-25000" sz="2200">
              <a:latin typeface="Calibri"/>
              <a:ea typeface="Calibri"/>
              <a:cs typeface="Calibri"/>
              <a:sym typeface="Calibri"/>
            </a:endParaRPr>
          </a:p>
        </p:txBody>
      </p:sp>
      <p:sp>
        <p:nvSpPr>
          <p:cNvPr id="512" name="Google Shape;512;g2aeb45fdd95_0_0"/>
          <p:cNvSpPr/>
          <p:nvPr/>
        </p:nvSpPr>
        <p:spPr>
          <a:xfrm>
            <a:off x="3393775" y="564550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x</a:t>
            </a:r>
            <a:r>
              <a:rPr baseline="-25000" lang="en-US" sz="2200">
                <a:latin typeface="Calibri"/>
                <a:ea typeface="Calibri"/>
                <a:cs typeface="Calibri"/>
                <a:sym typeface="Calibri"/>
              </a:rPr>
              <a:t>2</a:t>
            </a:r>
            <a:endParaRPr baseline="-25000" sz="2200">
              <a:latin typeface="Calibri"/>
              <a:ea typeface="Calibri"/>
              <a:cs typeface="Calibri"/>
              <a:sym typeface="Calibri"/>
            </a:endParaRPr>
          </a:p>
        </p:txBody>
      </p:sp>
      <p:cxnSp>
        <p:nvCxnSpPr>
          <p:cNvPr id="513" name="Google Shape;513;g2aeb45fdd95_0_0"/>
          <p:cNvCxnSpPr>
            <a:stCxn id="511" idx="0"/>
            <a:endCxn id="505" idx="4"/>
          </p:cNvCxnSpPr>
          <p:nvPr/>
        </p:nvCxnSpPr>
        <p:spPr>
          <a:xfrm rot="10800000">
            <a:off x="2024550" y="5188300"/>
            <a:ext cx="0" cy="4572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g2aeb45fdd95_0_0"/>
          <p:cNvCxnSpPr>
            <a:stCxn id="512" idx="0"/>
            <a:endCxn id="507" idx="4"/>
          </p:cNvCxnSpPr>
          <p:nvPr/>
        </p:nvCxnSpPr>
        <p:spPr>
          <a:xfrm rot="10800000">
            <a:off x="3681925" y="5188300"/>
            <a:ext cx="76800" cy="4572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g2aeb45fdd95_0_0"/>
          <p:cNvCxnSpPr>
            <a:stCxn id="510" idx="0"/>
            <a:endCxn id="506" idx="4"/>
          </p:cNvCxnSpPr>
          <p:nvPr/>
        </p:nvCxnSpPr>
        <p:spPr>
          <a:xfrm rot="10800000">
            <a:off x="5644300" y="5188300"/>
            <a:ext cx="0" cy="4572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g2aeb45fdd95_0_0"/>
          <p:cNvCxnSpPr>
            <a:stCxn id="509" idx="0"/>
            <a:endCxn id="508" idx="4"/>
          </p:cNvCxnSpPr>
          <p:nvPr/>
        </p:nvCxnSpPr>
        <p:spPr>
          <a:xfrm rot="10800000">
            <a:off x="9568850" y="5188300"/>
            <a:ext cx="0" cy="4572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g2aeb45fdd95_0_0"/>
          <p:cNvSpPr/>
          <p:nvPr/>
        </p:nvSpPr>
        <p:spPr>
          <a:xfrm>
            <a:off x="5279350" y="347135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 +</a:t>
            </a:r>
            <a:endParaRPr baseline="-25000" sz="2200">
              <a:latin typeface="Calibri"/>
              <a:ea typeface="Calibri"/>
              <a:cs typeface="Calibri"/>
              <a:sym typeface="Calibri"/>
            </a:endParaRPr>
          </a:p>
        </p:txBody>
      </p:sp>
      <p:cxnSp>
        <p:nvCxnSpPr>
          <p:cNvPr id="518" name="Google Shape;518;g2aeb45fdd95_0_0"/>
          <p:cNvCxnSpPr>
            <a:stCxn id="505" idx="0"/>
            <a:endCxn id="517" idx="2"/>
          </p:cNvCxnSpPr>
          <p:nvPr/>
        </p:nvCxnSpPr>
        <p:spPr>
          <a:xfrm flipH="1" rot="10800000">
            <a:off x="2024550" y="3767800"/>
            <a:ext cx="3254700" cy="8274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g2aeb45fdd95_0_0"/>
          <p:cNvCxnSpPr>
            <a:stCxn id="507" idx="7"/>
            <a:endCxn id="517" idx="3"/>
          </p:cNvCxnSpPr>
          <p:nvPr/>
        </p:nvCxnSpPr>
        <p:spPr>
          <a:xfrm flipH="1" rot="10800000">
            <a:off x="3940084" y="3977657"/>
            <a:ext cx="1446300" cy="7044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g2aeb45fdd95_0_0"/>
          <p:cNvCxnSpPr>
            <a:stCxn id="506" idx="0"/>
            <a:endCxn id="517" idx="4"/>
          </p:cNvCxnSpPr>
          <p:nvPr/>
        </p:nvCxnSpPr>
        <p:spPr>
          <a:xfrm rot="10800000">
            <a:off x="5644300" y="4064500"/>
            <a:ext cx="0" cy="530700"/>
          </a:xfrm>
          <a:prstGeom prst="straightConnector1">
            <a:avLst/>
          </a:prstGeom>
          <a:noFill/>
          <a:ln cap="flat" cmpd="sng" w="9525">
            <a:solidFill>
              <a:schemeClr val="dk2"/>
            </a:solidFill>
            <a:prstDash val="solid"/>
            <a:round/>
            <a:headEnd len="med" w="med" type="none"/>
            <a:tailEnd len="med" w="med" type="triangle"/>
          </a:ln>
        </p:spPr>
      </p:cxnSp>
      <p:cxnSp>
        <p:nvCxnSpPr>
          <p:cNvPr id="521" name="Google Shape;521;g2aeb45fdd95_0_0"/>
          <p:cNvCxnSpPr>
            <a:stCxn id="508" idx="0"/>
            <a:endCxn id="517" idx="6"/>
          </p:cNvCxnSpPr>
          <p:nvPr/>
        </p:nvCxnSpPr>
        <p:spPr>
          <a:xfrm rot="10800000">
            <a:off x="6009350" y="3767800"/>
            <a:ext cx="3559500" cy="827400"/>
          </a:xfrm>
          <a:prstGeom prst="straightConnector1">
            <a:avLst/>
          </a:prstGeom>
          <a:noFill/>
          <a:ln cap="flat" cmpd="sng" w="9525">
            <a:solidFill>
              <a:schemeClr val="dk2"/>
            </a:solidFill>
            <a:prstDash val="solid"/>
            <a:round/>
            <a:headEnd len="med" w="med" type="none"/>
            <a:tailEnd len="med" w="med" type="triangle"/>
          </a:ln>
        </p:spPr>
      </p:cxnSp>
      <p:sp>
        <p:nvSpPr>
          <p:cNvPr id="522" name="Google Shape;522;g2aeb45fdd95_0_0"/>
          <p:cNvSpPr/>
          <p:nvPr/>
        </p:nvSpPr>
        <p:spPr>
          <a:xfrm>
            <a:off x="1721100" y="2682975"/>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s</a:t>
            </a:r>
            <a:r>
              <a:rPr baseline="-25000" lang="en-US" sz="2200">
                <a:latin typeface="Calibri"/>
                <a:ea typeface="Calibri"/>
                <a:cs typeface="Calibri"/>
                <a:sym typeface="Calibri"/>
              </a:rPr>
              <a:t>1</a:t>
            </a:r>
            <a:endParaRPr baseline="-25000" sz="2200">
              <a:latin typeface="Calibri"/>
              <a:ea typeface="Calibri"/>
              <a:cs typeface="Calibri"/>
              <a:sym typeface="Calibri"/>
            </a:endParaRPr>
          </a:p>
        </p:txBody>
      </p:sp>
      <p:sp>
        <p:nvSpPr>
          <p:cNvPr id="523" name="Google Shape;523;g2aeb45fdd95_0_0"/>
          <p:cNvSpPr/>
          <p:nvPr/>
        </p:nvSpPr>
        <p:spPr>
          <a:xfrm>
            <a:off x="1721100" y="159815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y</a:t>
            </a:r>
            <a:r>
              <a:rPr baseline="-25000" lang="en-US" sz="2200">
                <a:latin typeface="Calibri"/>
                <a:ea typeface="Calibri"/>
                <a:cs typeface="Calibri"/>
                <a:sym typeface="Calibri"/>
              </a:rPr>
              <a:t>1</a:t>
            </a:r>
            <a:endParaRPr baseline="-25000" sz="2200">
              <a:latin typeface="Calibri"/>
              <a:ea typeface="Calibri"/>
              <a:cs typeface="Calibri"/>
              <a:sym typeface="Calibri"/>
            </a:endParaRPr>
          </a:p>
        </p:txBody>
      </p:sp>
      <p:sp>
        <p:nvSpPr>
          <p:cNvPr id="524" name="Google Shape;524;g2aeb45fdd95_0_0"/>
          <p:cNvSpPr/>
          <p:nvPr/>
        </p:nvSpPr>
        <p:spPr>
          <a:xfrm>
            <a:off x="3028825" y="159815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y</a:t>
            </a:r>
            <a:r>
              <a:rPr baseline="-25000" lang="en-US" sz="2200">
                <a:latin typeface="Calibri"/>
                <a:ea typeface="Calibri"/>
                <a:cs typeface="Calibri"/>
                <a:sym typeface="Calibri"/>
              </a:rPr>
              <a:t>2</a:t>
            </a:r>
            <a:endParaRPr baseline="-25000" sz="2200">
              <a:latin typeface="Calibri"/>
              <a:ea typeface="Calibri"/>
              <a:cs typeface="Calibri"/>
              <a:sym typeface="Calibri"/>
            </a:endParaRPr>
          </a:p>
        </p:txBody>
      </p:sp>
      <p:sp>
        <p:nvSpPr>
          <p:cNvPr id="525" name="Google Shape;525;g2aeb45fdd95_0_0"/>
          <p:cNvSpPr/>
          <p:nvPr/>
        </p:nvSpPr>
        <p:spPr>
          <a:xfrm>
            <a:off x="3135600" y="2682975"/>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s</a:t>
            </a:r>
            <a:r>
              <a:rPr baseline="-25000" lang="en-US" sz="2200">
                <a:latin typeface="Calibri"/>
                <a:ea typeface="Calibri"/>
                <a:cs typeface="Calibri"/>
                <a:sym typeface="Calibri"/>
              </a:rPr>
              <a:t>2</a:t>
            </a:r>
            <a:endParaRPr baseline="-25000" sz="2200">
              <a:latin typeface="Calibri"/>
              <a:ea typeface="Calibri"/>
              <a:cs typeface="Calibri"/>
              <a:sym typeface="Calibri"/>
            </a:endParaRPr>
          </a:p>
        </p:txBody>
      </p:sp>
      <p:sp>
        <p:nvSpPr>
          <p:cNvPr id="526" name="Google Shape;526;g2aeb45fdd95_0_0"/>
          <p:cNvSpPr/>
          <p:nvPr/>
        </p:nvSpPr>
        <p:spPr>
          <a:xfrm>
            <a:off x="5066800" y="1598150"/>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y</a:t>
            </a:r>
            <a:r>
              <a:rPr baseline="-25000" lang="en-US" sz="2200">
                <a:latin typeface="Calibri"/>
                <a:ea typeface="Calibri"/>
                <a:cs typeface="Calibri"/>
                <a:sym typeface="Calibri"/>
              </a:rPr>
              <a:t>3</a:t>
            </a:r>
            <a:endParaRPr baseline="-25000" sz="2200">
              <a:latin typeface="Calibri"/>
              <a:ea typeface="Calibri"/>
              <a:cs typeface="Calibri"/>
              <a:sym typeface="Calibri"/>
            </a:endParaRPr>
          </a:p>
        </p:txBody>
      </p:sp>
      <p:sp>
        <p:nvSpPr>
          <p:cNvPr id="527" name="Google Shape;527;g2aeb45fdd95_0_0"/>
          <p:cNvSpPr/>
          <p:nvPr/>
        </p:nvSpPr>
        <p:spPr>
          <a:xfrm>
            <a:off x="5143150" y="2607275"/>
            <a:ext cx="729900" cy="59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s</a:t>
            </a:r>
            <a:r>
              <a:rPr baseline="-25000" lang="en-US" sz="2200">
                <a:latin typeface="Calibri"/>
                <a:ea typeface="Calibri"/>
                <a:cs typeface="Calibri"/>
                <a:sym typeface="Calibri"/>
              </a:rPr>
              <a:t>3</a:t>
            </a:r>
            <a:endParaRPr baseline="-25000" sz="2200">
              <a:latin typeface="Calibri"/>
              <a:ea typeface="Calibri"/>
              <a:cs typeface="Calibri"/>
              <a:sym typeface="Calibri"/>
            </a:endParaRPr>
          </a:p>
        </p:txBody>
      </p:sp>
      <p:cxnSp>
        <p:nvCxnSpPr>
          <p:cNvPr id="528" name="Google Shape;528;g2aeb45fdd95_0_0"/>
          <p:cNvCxnSpPr>
            <a:stCxn id="522" idx="6"/>
            <a:endCxn id="525" idx="2"/>
          </p:cNvCxnSpPr>
          <p:nvPr/>
        </p:nvCxnSpPr>
        <p:spPr>
          <a:xfrm>
            <a:off x="2451000" y="2979525"/>
            <a:ext cx="684600" cy="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g2aeb45fdd95_0_0"/>
          <p:cNvCxnSpPr>
            <a:stCxn id="525" idx="6"/>
            <a:endCxn id="527" idx="2"/>
          </p:cNvCxnSpPr>
          <p:nvPr/>
        </p:nvCxnSpPr>
        <p:spPr>
          <a:xfrm flipH="1" rot="10800000">
            <a:off x="3865500" y="2903925"/>
            <a:ext cx="1277700" cy="756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g2aeb45fdd95_0_0"/>
          <p:cNvCxnSpPr>
            <a:stCxn id="522" idx="0"/>
            <a:endCxn id="523" idx="4"/>
          </p:cNvCxnSpPr>
          <p:nvPr/>
        </p:nvCxnSpPr>
        <p:spPr>
          <a:xfrm rot="10800000">
            <a:off x="2086050" y="2191275"/>
            <a:ext cx="0" cy="4917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g2aeb45fdd95_0_0"/>
          <p:cNvCxnSpPr>
            <a:stCxn id="525" idx="0"/>
            <a:endCxn id="524" idx="4"/>
          </p:cNvCxnSpPr>
          <p:nvPr/>
        </p:nvCxnSpPr>
        <p:spPr>
          <a:xfrm rot="10800000">
            <a:off x="3393750" y="2191275"/>
            <a:ext cx="106800" cy="4917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g2aeb45fdd95_0_0"/>
          <p:cNvCxnSpPr>
            <a:stCxn id="527" idx="0"/>
            <a:endCxn id="526" idx="4"/>
          </p:cNvCxnSpPr>
          <p:nvPr/>
        </p:nvCxnSpPr>
        <p:spPr>
          <a:xfrm rot="10800000">
            <a:off x="5431900" y="2191175"/>
            <a:ext cx="76200" cy="4161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g2aeb45fdd95_0_0"/>
          <p:cNvCxnSpPr>
            <a:stCxn id="517" idx="0"/>
            <a:endCxn id="527" idx="4"/>
          </p:cNvCxnSpPr>
          <p:nvPr/>
        </p:nvCxnSpPr>
        <p:spPr>
          <a:xfrm rot="10800000">
            <a:off x="5508100" y="3200450"/>
            <a:ext cx="136200" cy="270900"/>
          </a:xfrm>
          <a:prstGeom prst="straightConnector1">
            <a:avLst/>
          </a:prstGeom>
          <a:noFill/>
          <a:ln cap="flat" cmpd="sng" w="9525">
            <a:solidFill>
              <a:schemeClr val="dk2"/>
            </a:solidFill>
            <a:prstDash val="solid"/>
            <a:round/>
            <a:headEnd len="med" w="med" type="none"/>
            <a:tailEnd len="med" w="med" type="triangle"/>
          </a:ln>
        </p:spPr>
      </p:cxnSp>
      <p:sp>
        <p:nvSpPr>
          <p:cNvPr id="534" name="Google Shape;534;g2aeb45fdd95_0_0"/>
          <p:cNvSpPr txBox="1"/>
          <p:nvPr/>
        </p:nvSpPr>
        <p:spPr>
          <a:xfrm>
            <a:off x="6585725" y="2607275"/>
            <a:ext cx="15510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535" name="Google Shape;535;g2aeb45fdd95_0_0"/>
          <p:cNvSpPr txBox="1"/>
          <p:nvPr/>
        </p:nvSpPr>
        <p:spPr>
          <a:xfrm>
            <a:off x="6555325" y="4595200"/>
            <a:ext cx="15510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536" name="Google Shape;536;g2aeb45fdd95_0_0"/>
          <p:cNvSpPr txBox="1"/>
          <p:nvPr/>
        </p:nvSpPr>
        <p:spPr>
          <a:xfrm>
            <a:off x="8364850" y="1751625"/>
            <a:ext cx="16878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Decoder</a:t>
            </a:r>
            <a:endParaRPr sz="2800">
              <a:solidFill>
                <a:schemeClr val="dk1"/>
              </a:solidFill>
              <a:latin typeface="Calibri"/>
              <a:ea typeface="Calibri"/>
              <a:cs typeface="Calibri"/>
              <a:sym typeface="Calibri"/>
            </a:endParaRPr>
          </a:p>
        </p:txBody>
      </p:sp>
      <p:sp>
        <p:nvSpPr>
          <p:cNvPr id="537" name="Google Shape;537;g2aeb45fdd95_0_0"/>
          <p:cNvSpPr txBox="1"/>
          <p:nvPr/>
        </p:nvSpPr>
        <p:spPr>
          <a:xfrm>
            <a:off x="10220025" y="4686425"/>
            <a:ext cx="14463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Encoder</a:t>
            </a:r>
            <a:endParaRPr sz="2800">
              <a:solidFill>
                <a:schemeClr val="dk1"/>
              </a:solidFill>
              <a:latin typeface="Calibri"/>
              <a:ea typeface="Calibri"/>
              <a:cs typeface="Calibri"/>
              <a:sym typeface="Calibri"/>
            </a:endParaRPr>
          </a:p>
        </p:txBody>
      </p:sp>
      <p:sp>
        <p:nvSpPr>
          <p:cNvPr id="538" name="Google Shape;538;g2aeb45fdd95_0_0"/>
          <p:cNvSpPr txBox="1"/>
          <p:nvPr/>
        </p:nvSpPr>
        <p:spPr>
          <a:xfrm>
            <a:off x="2464850" y="3880500"/>
            <a:ext cx="7908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a:t>
            </a:r>
            <a:r>
              <a:rPr baseline="-25000" lang="en-US" sz="2800">
                <a:solidFill>
                  <a:schemeClr val="dk1"/>
                </a:solidFill>
                <a:latin typeface="Calibri"/>
                <a:ea typeface="Calibri"/>
                <a:cs typeface="Calibri"/>
                <a:sym typeface="Calibri"/>
              </a:rPr>
              <a:t>31</a:t>
            </a:r>
            <a:endParaRPr baseline="-25000" sz="2800">
              <a:solidFill>
                <a:schemeClr val="dk1"/>
              </a:solidFill>
              <a:latin typeface="Calibri"/>
              <a:ea typeface="Calibri"/>
              <a:cs typeface="Calibri"/>
              <a:sym typeface="Calibri"/>
            </a:endParaRPr>
          </a:p>
        </p:txBody>
      </p:sp>
      <p:sp>
        <p:nvSpPr>
          <p:cNvPr id="539" name="Google Shape;539;g2aeb45fdd95_0_0"/>
          <p:cNvSpPr txBox="1"/>
          <p:nvPr/>
        </p:nvSpPr>
        <p:spPr>
          <a:xfrm>
            <a:off x="4274400" y="4291075"/>
            <a:ext cx="6846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a:t>
            </a:r>
            <a:r>
              <a:rPr baseline="-25000" lang="en-US" sz="2800">
                <a:solidFill>
                  <a:schemeClr val="dk1"/>
                </a:solidFill>
                <a:latin typeface="Calibri"/>
                <a:ea typeface="Calibri"/>
                <a:cs typeface="Calibri"/>
                <a:sym typeface="Calibri"/>
              </a:rPr>
              <a:t>32</a:t>
            </a:r>
            <a:endParaRPr baseline="-25000" sz="2800">
              <a:solidFill>
                <a:schemeClr val="dk1"/>
              </a:solidFill>
              <a:latin typeface="Calibri"/>
              <a:ea typeface="Calibri"/>
              <a:cs typeface="Calibri"/>
              <a:sym typeface="Calibri"/>
            </a:endParaRPr>
          </a:p>
        </p:txBody>
      </p:sp>
      <p:sp>
        <p:nvSpPr>
          <p:cNvPr id="540" name="Google Shape;540;g2aeb45fdd95_0_0"/>
          <p:cNvSpPr txBox="1"/>
          <p:nvPr/>
        </p:nvSpPr>
        <p:spPr>
          <a:xfrm>
            <a:off x="5886250" y="4184625"/>
            <a:ext cx="6846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a:t>
            </a:r>
            <a:r>
              <a:rPr baseline="-25000" lang="en-US" sz="2800">
                <a:solidFill>
                  <a:schemeClr val="dk1"/>
                </a:solidFill>
                <a:latin typeface="Calibri"/>
                <a:ea typeface="Calibri"/>
                <a:cs typeface="Calibri"/>
                <a:sym typeface="Calibri"/>
              </a:rPr>
              <a:t>33</a:t>
            </a:r>
            <a:endParaRPr baseline="-25000" sz="2800">
              <a:solidFill>
                <a:schemeClr val="dk1"/>
              </a:solidFill>
              <a:latin typeface="Calibri"/>
              <a:ea typeface="Calibri"/>
              <a:cs typeface="Calibri"/>
              <a:sym typeface="Calibri"/>
            </a:endParaRPr>
          </a:p>
        </p:txBody>
      </p:sp>
      <p:sp>
        <p:nvSpPr>
          <p:cNvPr id="541" name="Google Shape;541;g2aeb45fdd95_0_0"/>
          <p:cNvSpPr txBox="1"/>
          <p:nvPr/>
        </p:nvSpPr>
        <p:spPr>
          <a:xfrm>
            <a:off x="8197600" y="4017350"/>
            <a:ext cx="1006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a:t>
            </a:r>
            <a:r>
              <a:rPr baseline="-25000" lang="en-US" sz="2800">
                <a:solidFill>
                  <a:schemeClr val="dk1"/>
                </a:solidFill>
                <a:latin typeface="Calibri"/>
                <a:ea typeface="Calibri"/>
                <a:cs typeface="Calibri"/>
                <a:sym typeface="Calibri"/>
              </a:rPr>
              <a:t>3t</a:t>
            </a:r>
            <a:endParaRPr baseline="-25000" sz="2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aeb45fdd95_0_45"/>
          <p:cNvSpPr txBox="1"/>
          <p:nvPr>
            <p:ph type="title"/>
          </p:nvPr>
        </p:nvSpPr>
        <p:spPr>
          <a:xfrm>
            <a:off x="838200" y="136526"/>
            <a:ext cx="10515600" cy="90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Machine Translation with Bidirectional </a:t>
            </a:r>
            <a:endParaRPr/>
          </a:p>
          <a:p>
            <a:pPr indent="0" lvl="0" marL="0" rtl="0" algn="l">
              <a:spcBef>
                <a:spcPts val="0"/>
              </a:spcBef>
              <a:spcAft>
                <a:spcPts val="0"/>
              </a:spcAft>
              <a:buNone/>
            </a:pPr>
            <a:r>
              <a:rPr lang="en-US"/>
              <a:t>RNNs, LSTM units and attention</a:t>
            </a:r>
            <a:endParaRPr/>
          </a:p>
        </p:txBody>
      </p:sp>
      <p:sp>
        <p:nvSpPr>
          <p:cNvPr id="548" name="Google Shape;548;g2aeb45fdd95_0_45"/>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Bahdanau, Cho, Bengio (ICLR-2015)</a:t>
            </a:r>
            <a:endParaRPr/>
          </a:p>
          <a:p>
            <a:pPr indent="0" lvl="0" marL="0" rtl="0" algn="l">
              <a:spcBef>
                <a:spcPts val="1000"/>
              </a:spcBef>
              <a:spcAft>
                <a:spcPts val="0"/>
              </a:spcAft>
              <a:buNone/>
            </a:pPr>
            <a:r>
              <a:rPr lang="en-US"/>
              <a:t>Bleu: BiLingual Evaluation Understudy: Percentage of translated words that appear in ground truth</a:t>
            </a:r>
            <a:endParaRPr/>
          </a:p>
          <a:p>
            <a:pPr indent="0" lvl="0" marL="0" rtl="0" algn="l">
              <a:spcBef>
                <a:spcPts val="1000"/>
              </a:spcBef>
              <a:spcAft>
                <a:spcPts val="0"/>
              </a:spcAft>
              <a:buNone/>
            </a:pPr>
            <a:r>
              <a:t/>
            </a:r>
            <a:endParaRPr/>
          </a:p>
        </p:txBody>
      </p:sp>
      <p:sp>
        <p:nvSpPr>
          <p:cNvPr id="549" name="Google Shape;549;g2aeb45fdd95_0_4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0" name="Google Shape;550;g2aeb45fdd95_0_45"/>
          <p:cNvPicPr preferRelativeResize="0"/>
          <p:nvPr/>
        </p:nvPicPr>
        <p:blipFill>
          <a:blip r:embed="rId3">
            <a:alphaModFix/>
          </a:blip>
          <a:stretch>
            <a:fillRect/>
          </a:stretch>
        </p:blipFill>
        <p:spPr>
          <a:xfrm>
            <a:off x="942800" y="2768174"/>
            <a:ext cx="9246828" cy="340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658eb532f4_1_7"/>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Basics of Recurrent Neural Network</a:t>
            </a:r>
            <a:endParaRPr/>
          </a:p>
        </p:txBody>
      </p:sp>
      <p:sp>
        <p:nvSpPr>
          <p:cNvPr id="190" name="Google Shape;190;g2658eb532f4_1_7"/>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First let us look at a simple diagram of Recurrent Neural Network (RNN):</a:t>
            </a:r>
            <a:endParaRPr/>
          </a:p>
          <a:p>
            <a:pPr indent="0" lvl="0" marL="0" rtl="0" algn="l">
              <a:spcBef>
                <a:spcPts val="1000"/>
              </a:spcBef>
              <a:spcAft>
                <a:spcPts val="0"/>
              </a:spcAft>
              <a:buNone/>
            </a:pPr>
            <a:r>
              <a:t/>
            </a:r>
            <a:endParaRPr/>
          </a:p>
          <a:p>
            <a:pPr indent="0" lvl="0" marL="0" rtl="0" algn="ctr">
              <a:lnSpc>
                <a:spcPct val="100000"/>
              </a:lnSpc>
              <a:spcBef>
                <a:spcPts val="0"/>
              </a:spcBef>
              <a:spcAft>
                <a:spcPts val="0"/>
              </a:spcAft>
              <a:buNone/>
            </a:pPr>
            <a:r>
              <a:t/>
            </a:r>
            <a:endParaRPr/>
          </a:p>
        </p:txBody>
      </p:sp>
      <p:sp>
        <p:nvSpPr>
          <p:cNvPr id="191" name="Google Shape;191;g2658eb532f4_1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2" name="Google Shape;192;g2658eb532f4_1_7"/>
          <p:cNvSpPr/>
          <p:nvPr/>
        </p:nvSpPr>
        <p:spPr>
          <a:xfrm>
            <a:off x="994675" y="2905500"/>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latin typeface="Calibri"/>
                <a:ea typeface="Calibri"/>
                <a:cs typeface="Calibri"/>
                <a:sym typeface="Calibri"/>
              </a:rPr>
              <a:t>h</a:t>
            </a:r>
            <a:endParaRPr sz="3300">
              <a:latin typeface="Calibri"/>
              <a:ea typeface="Calibri"/>
              <a:cs typeface="Calibri"/>
              <a:sym typeface="Calibri"/>
            </a:endParaRPr>
          </a:p>
        </p:txBody>
      </p:sp>
      <p:sp>
        <p:nvSpPr>
          <p:cNvPr id="193" name="Google Shape;193;g2658eb532f4_1_7"/>
          <p:cNvSpPr/>
          <p:nvPr/>
        </p:nvSpPr>
        <p:spPr>
          <a:xfrm>
            <a:off x="994675" y="4733125"/>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latin typeface="Calibri"/>
                <a:ea typeface="Calibri"/>
                <a:cs typeface="Calibri"/>
                <a:sym typeface="Calibri"/>
              </a:rPr>
              <a:t>x</a:t>
            </a:r>
            <a:endParaRPr sz="3300">
              <a:latin typeface="Calibri"/>
              <a:ea typeface="Calibri"/>
              <a:cs typeface="Calibri"/>
              <a:sym typeface="Calibri"/>
            </a:endParaRPr>
          </a:p>
        </p:txBody>
      </p:sp>
      <p:cxnSp>
        <p:nvCxnSpPr>
          <p:cNvPr id="194" name="Google Shape;194;g2658eb532f4_1_7"/>
          <p:cNvCxnSpPr>
            <a:stCxn id="193" idx="0"/>
            <a:endCxn id="192" idx="4"/>
          </p:cNvCxnSpPr>
          <p:nvPr/>
        </p:nvCxnSpPr>
        <p:spPr>
          <a:xfrm rot="10800000">
            <a:off x="1649125" y="3612325"/>
            <a:ext cx="0" cy="11208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g2658eb532f4_1_7"/>
          <p:cNvCxnSpPr>
            <a:stCxn id="192" idx="6"/>
            <a:endCxn id="193" idx="6"/>
          </p:cNvCxnSpPr>
          <p:nvPr/>
        </p:nvCxnSpPr>
        <p:spPr>
          <a:xfrm>
            <a:off x="2303575" y="3258900"/>
            <a:ext cx="0" cy="18276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g2658eb532f4_1_7"/>
          <p:cNvSpPr txBox="1"/>
          <p:nvPr/>
        </p:nvSpPr>
        <p:spPr>
          <a:xfrm>
            <a:off x="706825" y="3910963"/>
            <a:ext cx="9423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f</a:t>
            </a:r>
            <a:endParaRPr sz="2800">
              <a:solidFill>
                <a:schemeClr val="dk1"/>
              </a:solidFill>
              <a:latin typeface="Calibri"/>
              <a:ea typeface="Calibri"/>
              <a:cs typeface="Calibri"/>
              <a:sym typeface="Calibri"/>
            </a:endParaRPr>
          </a:p>
        </p:txBody>
      </p:sp>
      <p:sp>
        <p:nvSpPr>
          <p:cNvPr id="197" name="Google Shape;197;g2658eb532f4_1_7"/>
          <p:cNvSpPr/>
          <p:nvPr/>
        </p:nvSpPr>
        <p:spPr>
          <a:xfrm>
            <a:off x="2081125" y="3990163"/>
            <a:ext cx="444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98" name="Google Shape;198;g2658eb532f4_1_7"/>
          <p:cNvCxnSpPr/>
          <p:nvPr/>
        </p:nvCxnSpPr>
        <p:spPr>
          <a:xfrm flipH="1" rot="10800000">
            <a:off x="2890625" y="4047675"/>
            <a:ext cx="1429500" cy="153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g2658eb532f4_1_7"/>
          <p:cNvSpPr txBox="1"/>
          <p:nvPr/>
        </p:nvSpPr>
        <p:spPr>
          <a:xfrm>
            <a:off x="2958025" y="4169400"/>
            <a:ext cx="14295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Unfold</a:t>
            </a:r>
            <a:endParaRPr sz="2800">
              <a:solidFill>
                <a:schemeClr val="dk1"/>
              </a:solidFill>
              <a:latin typeface="Calibri"/>
              <a:ea typeface="Calibri"/>
              <a:cs typeface="Calibri"/>
              <a:sym typeface="Calibri"/>
            </a:endParaRPr>
          </a:p>
        </p:txBody>
      </p:sp>
      <p:sp>
        <p:nvSpPr>
          <p:cNvPr id="200" name="Google Shape;200;g2658eb532f4_1_7"/>
          <p:cNvSpPr/>
          <p:nvPr/>
        </p:nvSpPr>
        <p:spPr>
          <a:xfrm>
            <a:off x="9708225" y="4885525"/>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300">
                <a:solidFill>
                  <a:schemeClr val="dk1"/>
                </a:solidFill>
                <a:latin typeface="Calibri"/>
                <a:ea typeface="Calibri"/>
                <a:cs typeface="Calibri"/>
                <a:sym typeface="Calibri"/>
              </a:rPr>
              <a:t>x</a:t>
            </a:r>
            <a:r>
              <a:rPr baseline="30000" lang="en-US" sz="3300">
                <a:solidFill>
                  <a:schemeClr val="dk1"/>
                </a:solidFill>
                <a:latin typeface="Calibri"/>
                <a:ea typeface="Calibri"/>
                <a:cs typeface="Calibri"/>
                <a:sym typeface="Calibri"/>
              </a:rPr>
              <a:t>t+1</a:t>
            </a:r>
            <a:endParaRPr sz="3300">
              <a:latin typeface="Calibri"/>
              <a:ea typeface="Calibri"/>
              <a:cs typeface="Calibri"/>
              <a:sym typeface="Calibri"/>
            </a:endParaRPr>
          </a:p>
        </p:txBody>
      </p:sp>
      <p:sp>
        <p:nvSpPr>
          <p:cNvPr id="201" name="Google Shape;201;g2658eb532f4_1_7"/>
          <p:cNvSpPr/>
          <p:nvPr/>
        </p:nvSpPr>
        <p:spPr>
          <a:xfrm>
            <a:off x="7564413" y="4892675"/>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300">
                <a:solidFill>
                  <a:schemeClr val="dk1"/>
                </a:solidFill>
                <a:latin typeface="Calibri"/>
                <a:ea typeface="Calibri"/>
                <a:cs typeface="Calibri"/>
                <a:sym typeface="Calibri"/>
              </a:rPr>
              <a:t>x</a:t>
            </a:r>
            <a:r>
              <a:rPr baseline="30000" lang="en-US" sz="3300">
                <a:solidFill>
                  <a:schemeClr val="dk1"/>
                </a:solidFill>
                <a:latin typeface="Calibri"/>
                <a:ea typeface="Calibri"/>
                <a:cs typeface="Calibri"/>
                <a:sym typeface="Calibri"/>
              </a:rPr>
              <a:t>t</a:t>
            </a:r>
            <a:endParaRPr sz="3300">
              <a:latin typeface="Calibri"/>
              <a:ea typeface="Calibri"/>
              <a:cs typeface="Calibri"/>
              <a:sym typeface="Calibri"/>
            </a:endParaRPr>
          </a:p>
        </p:txBody>
      </p:sp>
      <p:sp>
        <p:nvSpPr>
          <p:cNvPr id="202" name="Google Shape;202;g2658eb532f4_1_7"/>
          <p:cNvSpPr/>
          <p:nvPr/>
        </p:nvSpPr>
        <p:spPr>
          <a:xfrm>
            <a:off x="5420613" y="4885600"/>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300">
                <a:solidFill>
                  <a:schemeClr val="dk1"/>
                </a:solidFill>
                <a:latin typeface="Calibri"/>
                <a:ea typeface="Calibri"/>
                <a:cs typeface="Calibri"/>
                <a:sym typeface="Calibri"/>
              </a:rPr>
              <a:t>x</a:t>
            </a:r>
            <a:r>
              <a:rPr baseline="30000" lang="en-US" sz="3300">
                <a:solidFill>
                  <a:schemeClr val="dk1"/>
                </a:solidFill>
                <a:latin typeface="Calibri"/>
                <a:ea typeface="Calibri"/>
                <a:cs typeface="Calibri"/>
                <a:sym typeface="Calibri"/>
              </a:rPr>
              <a:t>t-1</a:t>
            </a:r>
            <a:endParaRPr sz="3300">
              <a:latin typeface="Calibri"/>
              <a:ea typeface="Calibri"/>
              <a:cs typeface="Calibri"/>
              <a:sym typeface="Calibri"/>
            </a:endParaRPr>
          </a:p>
        </p:txBody>
      </p:sp>
      <p:sp>
        <p:nvSpPr>
          <p:cNvPr id="203" name="Google Shape;203;g2658eb532f4_1_7"/>
          <p:cNvSpPr/>
          <p:nvPr/>
        </p:nvSpPr>
        <p:spPr>
          <a:xfrm>
            <a:off x="9708225" y="2905500"/>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latin typeface="Calibri"/>
                <a:ea typeface="Calibri"/>
                <a:cs typeface="Calibri"/>
                <a:sym typeface="Calibri"/>
              </a:rPr>
              <a:t>h</a:t>
            </a:r>
            <a:r>
              <a:rPr baseline="30000" lang="en-US" sz="3300">
                <a:latin typeface="Calibri"/>
                <a:ea typeface="Calibri"/>
                <a:cs typeface="Calibri"/>
                <a:sym typeface="Calibri"/>
              </a:rPr>
              <a:t>t+1</a:t>
            </a:r>
            <a:endParaRPr baseline="30000" sz="3300">
              <a:latin typeface="Calibri"/>
              <a:ea typeface="Calibri"/>
              <a:cs typeface="Calibri"/>
              <a:sym typeface="Calibri"/>
            </a:endParaRPr>
          </a:p>
        </p:txBody>
      </p:sp>
      <p:sp>
        <p:nvSpPr>
          <p:cNvPr id="204" name="Google Shape;204;g2658eb532f4_1_7"/>
          <p:cNvSpPr/>
          <p:nvPr/>
        </p:nvSpPr>
        <p:spPr>
          <a:xfrm>
            <a:off x="7564425" y="2905500"/>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latin typeface="Calibri"/>
                <a:ea typeface="Calibri"/>
                <a:cs typeface="Calibri"/>
                <a:sym typeface="Calibri"/>
              </a:rPr>
              <a:t>h</a:t>
            </a:r>
            <a:r>
              <a:rPr baseline="30000" lang="en-US" sz="3300">
                <a:latin typeface="Calibri"/>
                <a:ea typeface="Calibri"/>
                <a:cs typeface="Calibri"/>
                <a:sym typeface="Calibri"/>
              </a:rPr>
              <a:t>t</a:t>
            </a:r>
            <a:endParaRPr baseline="30000" sz="3300">
              <a:latin typeface="Calibri"/>
              <a:ea typeface="Calibri"/>
              <a:cs typeface="Calibri"/>
              <a:sym typeface="Calibri"/>
            </a:endParaRPr>
          </a:p>
        </p:txBody>
      </p:sp>
      <p:sp>
        <p:nvSpPr>
          <p:cNvPr id="205" name="Google Shape;205;g2658eb532f4_1_7"/>
          <p:cNvSpPr/>
          <p:nvPr/>
        </p:nvSpPr>
        <p:spPr>
          <a:xfrm>
            <a:off x="5420613" y="2909400"/>
            <a:ext cx="1308900" cy="7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latin typeface="Calibri"/>
                <a:ea typeface="Calibri"/>
                <a:cs typeface="Calibri"/>
                <a:sym typeface="Calibri"/>
              </a:rPr>
              <a:t>h</a:t>
            </a:r>
            <a:r>
              <a:rPr baseline="30000" lang="en-US" sz="3300">
                <a:latin typeface="Calibri"/>
                <a:ea typeface="Calibri"/>
                <a:cs typeface="Calibri"/>
                <a:sym typeface="Calibri"/>
              </a:rPr>
              <a:t>t-1</a:t>
            </a:r>
            <a:endParaRPr baseline="30000" sz="3300">
              <a:latin typeface="Calibri"/>
              <a:ea typeface="Calibri"/>
              <a:cs typeface="Calibri"/>
              <a:sym typeface="Calibri"/>
            </a:endParaRPr>
          </a:p>
        </p:txBody>
      </p:sp>
      <p:cxnSp>
        <p:nvCxnSpPr>
          <p:cNvPr id="206" name="Google Shape;206;g2658eb532f4_1_7"/>
          <p:cNvCxnSpPr>
            <a:stCxn id="202" idx="0"/>
            <a:endCxn id="205" idx="4"/>
          </p:cNvCxnSpPr>
          <p:nvPr/>
        </p:nvCxnSpPr>
        <p:spPr>
          <a:xfrm rot="10800000">
            <a:off x="6075063" y="3616300"/>
            <a:ext cx="0" cy="12693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g2658eb532f4_1_7"/>
          <p:cNvCxnSpPr>
            <a:stCxn id="201" idx="0"/>
          </p:cNvCxnSpPr>
          <p:nvPr/>
        </p:nvCxnSpPr>
        <p:spPr>
          <a:xfrm rot="10800000">
            <a:off x="8218863" y="3619475"/>
            <a:ext cx="0" cy="12732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g2658eb532f4_1_7"/>
          <p:cNvCxnSpPr/>
          <p:nvPr/>
        </p:nvCxnSpPr>
        <p:spPr>
          <a:xfrm rot="10800000">
            <a:off x="10454850" y="3619475"/>
            <a:ext cx="0" cy="1273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g2658eb532f4_1_7"/>
          <p:cNvCxnSpPr>
            <a:stCxn id="205" idx="6"/>
            <a:endCxn id="204" idx="2"/>
          </p:cNvCxnSpPr>
          <p:nvPr/>
        </p:nvCxnSpPr>
        <p:spPr>
          <a:xfrm flipH="1" rot="10800000">
            <a:off x="6729513" y="3258900"/>
            <a:ext cx="834900" cy="39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g2658eb532f4_1_7"/>
          <p:cNvCxnSpPr>
            <a:stCxn id="204" idx="6"/>
            <a:endCxn id="203" idx="2"/>
          </p:cNvCxnSpPr>
          <p:nvPr/>
        </p:nvCxnSpPr>
        <p:spPr>
          <a:xfrm>
            <a:off x="8873325" y="3258900"/>
            <a:ext cx="834900" cy="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g2658eb532f4_1_7"/>
          <p:cNvSpPr txBox="1"/>
          <p:nvPr/>
        </p:nvSpPr>
        <p:spPr>
          <a:xfrm>
            <a:off x="7370788" y="3597988"/>
            <a:ext cx="9423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f</a:t>
            </a:r>
            <a:endParaRPr sz="2800">
              <a:solidFill>
                <a:schemeClr val="dk1"/>
              </a:solidFill>
              <a:latin typeface="Calibri"/>
              <a:ea typeface="Calibri"/>
              <a:cs typeface="Calibri"/>
              <a:sym typeface="Calibri"/>
            </a:endParaRPr>
          </a:p>
        </p:txBody>
      </p:sp>
      <p:sp>
        <p:nvSpPr>
          <p:cNvPr id="212" name="Google Shape;212;g2658eb532f4_1_7"/>
          <p:cNvSpPr txBox="1"/>
          <p:nvPr/>
        </p:nvSpPr>
        <p:spPr>
          <a:xfrm>
            <a:off x="9359925" y="3598000"/>
            <a:ext cx="9423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f</a:t>
            </a:r>
            <a:endParaRPr sz="2800">
              <a:solidFill>
                <a:schemeClr val="dk1"/>
              </a:solidFill>
              <a:latin typeface="Calibri"/>
              <a:ea typeface="Calibri"/>
              <a:cs typeface="Calibri"/>
              <a:sym typeface="Calibri"/>
            </a:endParaRPr>
          </a:p>
        </p:txBody>
      </p:sp>
      <p:sp>
        <p:nvSpPr>
          <p:cNvPr id="213" name="Google Shape;213;g2658eb532f4_1_7"/>
          <p:cNvSpPr txBox="1"/>
          <p:nvPr/>
        </p:nvSpPr>
        <p:spPr>
          <a:xfrm>
            <a:off x="5033363" y="3597988"/>
            <a:ext cx="9423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f</a:t>
            </a:r>
            <a:endParaRPr sz="2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aeb45fdd95_0_57"/>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Alignment example</a:t>
            </a:r>
            <a:endParaRPr/>
          </a:p>
        </p:txBody>
      </p:sp>
      <p:sp>
        <p:nvSpPr>
          <p:cNvPr id="557" name="Google Shape;557;g2aeb45fdd95_0_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8" name="Google Shape;558;g2aeb45fdd95_0_57"/>
          <p:cNvPicPr preferRelativeResize="0"/>
          <p:nvPr/>
        </p:nvPicPr>
        <p:blipFill>
          <a:blip r:embed="rId3">
            <a:alphaModFix/>
          </a:blip>
          <a:stretch>
            <a:fillRect/>
          </a:stretch>
        </p:blipFill>
        <p:spPr>
          <a:xfrm>
            <a:off x="979100" y="1216175"/>
            <a:ext cx="10233784" cy="4817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aeb45fdd95_0_151"/>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Local Attention</a:t>
            </a:r>
            <a:endParaRPr/>
          </a:p>
        </p:txBody>
      </p:sp>
      <p:sp>
        <p:nvSpPr>
          <p:cNvPr id="565" name="Google Shape;565;g2aeb45fdd95_0_151"/>
          <p:cNvSpPr txBox="1"/>
          <p:nvPr>
            <p:ph idx="1" type="body"/>
          </p:nvPr>
        </p:nvSpPr>
        <p:spPr>
          <a:xfrm>
            <a:off x="838200" y="1260625"/>
            <a:ext cx="10515600" cy="53874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Previously we are discussing a form of </a:t>
            </a:r>
            <a:r>
              <a:rPr lang="en-US"/>
              <a:t>global</a:t>
            </a:r>
            <a:r>
              <a:rPr lang="en-US"/>
              <a:t> attention, where all </a:t>
            </a:r>
            <a:r>
              <a:rPr lang="en-US"/>
              <a:t>source</a:t>
            </a:r>
            <a:r>
              <a:rPr lang="en-US"/>
              <a:t> tokens are attended to. Now we look at 2 forms of local attention:</a:t>
            </a:r>
            <a:endParaRPr/>
          </a:p>
          <a:p>
            <a:pPr indent="-342900" lvl="0" marL="457200" rtl="0" algn="l">
              <a:spcBef>
                <a:spcPts val="1000"/>
              </a:spcBef>
              <a:spcAft>
                <a:spcPts val="0"/>
              </a:spcAft>
              <a:buSzPts val="1800"/>
              <a:buAutoNum type="arabicParenR"/>
            </a:pPr>
            <a:r>
              <a:rPr lang="en-US"/>
              <a:t>Monotonic Alignment (Local M): </a:t>
            </a:r>
            <a:r>
              <a:rPr lang="en-US"/>
              <a:t>assume</a:t>
            </a:r>
            <a:r>
              <a:rPr lang="en-US"/>
              <a:t> </a:t>
            </a:r>
            <a:r>
              <a:rPr lang="en-US"/>
              <a:t>source</a:t>
            </a:r>
            <a:r>
              <a:rPr lang="en-US"/>
              <a:t> and target sequences are monotonically aligned, and the align vector is computed as discussed on a previous slide</a:t>
            </a:r>
            <a:endParaRPr/>
          </a:p>
          <a:p>
            <a:pPr indent="-342900" lvl="0" marL="457200" rtl="0" algn="l">
              <a:spcBef>
                <a:spcPts val="0"/>
              </a:spcBef>
              <a:spcAft>
                <a:spcPts val="0"/>
              </a:spcAft>
              <a:buSzPts val="1800"/>
              <a:buAutoNum type="arabicParenR"/>
            </a:pPr>
            <a:r>
              <a:rPr lang="en-US"/>
              <a:t>Predictive Alignment (Local P): predicts an aligned position as follows:</a:t>
            </a:r>
            <a:endParaRPr/>
          </a:p>
          <a:p>
            <a:pPr indent="0" lvl="0" marL="457200" rtl="0" algn="l">
              <a:spcBef>
                <a:spcPts val="1000"/>
              </a:spcBef>
              <a:spcAft>
                <a:spcPts val="0"/>
              </a:spcAft>
              <a:buNone/>
            </a:pPr>
            <a:r>
              <a:rPr lang="en-US"/>
              <a:t>p</a:t>
            </a:r>
            <a:r>
              <a:rPr baseline="-25000" lang="en-US"/>
              <a:t>t</a:t>
            </a:r>
            <a:r>
              <a:rPr lang="en-US"/>
              <a:t>=S*sigmoid(v</a:t>
            </a:r>
            <a:r>
              <a:rPr baseline="-25000" lang="en-US"/>
              <a:t>p</a:t>
            </a:r>
            <a:r>
              <a:rPr baseline="30000" lang="en-US"/>
              <a:t>T</a:t>
            </a:r>
            <a:r>
              <a:rPr lang="en-US"/>
              <a:t> tanh(W</a:t>
            </a:r>
            <a:r>
              <a:rPr baseline="-25000" lang="en-US"/>
              <a:t>p</a:t>
            </a:r>
            <a:r>
              <a:rPr lang="en-US"/>
              <a:t>h</a:t>
            </a:r>
            <a:r>
              <a:rPr baseline="-25000" lang="en-US"/>
              <a:t>t</a:t>
            </a:r>
            <a:r>
              <a:rPr lang="en-US"/>
              <a:t>))</a:t>
            </a:r>
            <a:endParaRPr/>
          </a:p>
          <a:p>
            <a:pPr indent="0" lvl="0" marL="457200" rtl="0" algn="l">
              <a:spcBef>
                <a:spcPts val="1000"/>
              </a:spcBef>
              <a:spcAft>
                <a:spcPts val="0"/>
              </a:spcAft>
              <a:buNone/>
            </a:pPr>
            <a:r>
              <a:rPr lang="en-US"/>
              <a:t>W</a:t>
            </a:r>
            <a:r>
              <a:rPr baseline="-25000" lang="en-US"/>
              <a:t>p</a:t>
            </a:r>
            <a:r>
              <a:rPr lang="en-US"/>
              <a:t> and v</a:t>
            </a:r>
            <a:r>
              <a:rPr baseline="-25000" lang="en-US"/>
              <a:t>p</a:t>
            </a:r>
            <a:r>
              <a:rPr lang="en-US"/>
              <a:t> are learned model parameters, and S is the source sentence length</a:t>
            </a:r>
            <a:endParaRPr/>
          </a:p>
          <a:p>
            <a:pPr indent="0" lvl="0" marL="0" rtl="0" algn="l">
              <a:spcBef>
                <a:spcPts val="1000"/>
              </a:spcBef>
              <a:spcAft>
                <a:spcPts val="0"/>
              </a:spcAft>
              <a:buNone/>
            </a:pPr>
            <a:r>
              <a:rPr lang="en-US"/>
              <a:t>We will use the </a:t>
            </a:r>
            <a:r>
              <a:rPr lang="en-US"/>
              <a:t>aligned position to form a window length 2*D (we are only attending to this window) [p</a:t>
            </a:r>
            <a:r>
              <a:rPr baseline="-25000" lang="en-US"/>
              <a:t>t</a:t>
            </a:r>
            <a:r>
              <a:rPr lang="en-US"/>
              <a:t>-D, p</a:t>
            </a:r>
            <a:r>
              <a:rPr baseline="-25000" lang="en-US"/>
              <a:t>t</a:t>
            </a:r>
            <a:r>
              <a:rPr lang="en-US"/>
              <a:t>+D]</a:t>
            </a:r>
            <a:endParaRPr/>
          </a:p>
        </p:txBody>
      </p:sp>
      <p:sp>
        <p:nvSpPr>
          <p:cNvPr id="566" name="Google Shape;566;g2aeb45fdd95_0_1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aeb45fdd95_0_159"/>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More Results</a:t>
            </a:r>
            <a:endParaRPr/>
          </a:p>
        </p:txBody>
      </p:sp>
      <p:sp>
        <p:nvSpPr>
          <p:cNvPr id="573" name="Google Shape;573;g2aeb45fdd95_0_159"/>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Translating between English and German:</a:t>
            </a:r>
            <a:endParaRPr/>
          </a:p>
          <a:p>
            <a:pPr indent="0" lvl="0" marL="0" rtl="0" algn="l">
              <a:spcBef>
                <a:spcPts val="1000"/>
              </a:spcBef>
              <a:spcAft>
                <a:spcPts val="0"/>
              </a:spcAft>
              <a:buNone/>
            </a:pPr>
            <a:r>
              <a:t/>
            </a:r>
            <a:endParaRPr/>
          </a:p>
        </p:txBody>
      </p:sp>
      <p:sp>
        <p:nvSpPr>
          <p:cNvPr id="574" name="Google Shape;574;g2aeb45fdd95_0_1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75" name="Google Shape;575;g2aeb45fdd95_0_159"/>
          <p:cNvPicPr preferRelativeResize="0"/>
          <p:nvPr/>
        </p:nvPicPr>
        <p:blipFill>
          <a:blip r:embed="rId3">
            <a:alphaModFix/>
          </a:blip>
          <a:stretch>
            <a:fillRect/>
          </a:stretch>
        </p:blipFill>
        <p:spPr>
          <a:xfrm>
            <a:off x="1566225" y="1818021"/>
            <a:ext cx="8273623" cy="43590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aeb45fdd95_0_208"/>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Some Notes on Previous Table</a:t>
            </a:r>
            <a:endParaRPr/>
          </a:p>
        </p:txBody>
      </p:sp>
      <p:sp>
        <p:nvSpPr>
          <p:cNvPr id="582" name="Google Shape;582;g2aeb45fdd95_0_20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3" name="Google Shape;583;g2aeb45fdd95_0_208"/>
          <p:cNvPicPr preferRelativeResize="0"/>
          <p:nvPr/>
        </p:nvPicPr>
        <p:blipFill>
          <a:blip r:embed="rId3">
            <a:alphaModFix/>
          </a:blip>
          <a:stretch>
            <a:fillRect/>
          </a:stretch>
        </p:blipFill>
        <p:spPr>
          <a:xfrm>
            <a:off x="866775" y="1038625"/>
            <a:ext cx="10458450" cy="2667000"/>
          </a:xfrm>
          <a:prstGeom prst="rect">
            <a:avLst/>
          </a:prstGeom>
          <a:noFill/>
          <a:ln>
            <a:noFill/>
          </a:ln>
        </p:spPr>
      </p:pic>
      <p:pic>
        <p:nvPicPr>
          <p:cNvPr id="584" name="Google Shape;584;g2aeb45fdd95_0_208"/>
          <p:cNvPicPr preferRelativeResize="0"/>
          <p:nvPr/>
        </p:nvPicPr>
        <p:blipFill>
          <a:blip r:embed="rId4">
            <a:alphaModFix/>
          </a:blip>
          <a:stretch>
            <a:fillRect/>
          </a:stretch>
        </p:blipFill>
        <p:spPr>
          <a:xfrm>
            <a:off x="1676400" y="3934050"/>
            <a:ext cx="8839200" cy="106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aeb45fdd95_0_217"/>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Input feeding means </a:t>
            </a:r>
            <a:r>
              <a:rPr lang="en-US"/>
              <a:t>attentional vectors h˜</a:t>
            </a:r>
            <a:r>
              <a:rPr baseline="-25000" lang="en-US"/>
              <a:t>t</a:t>
            </a:r>
            <a:r>
              <a:rPr lang="en-US"/>
              <a:t> are concatenated with inputs at the next time steps.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We limit our vocabularies to be the top 50K most frequent words for both languages. Words not in these shortlisted vocabularies are converted into a universal token &lt;unk&gt;.</a:t>
            </a:r>
            <a:endParaRPr/>
          </a:p>
        </p:txBody>
      </p:sp>
      <p:sp>
        <p:nvSpPr>
          <p:cNvPr id="591" name="Google Shape;591;g2aeb45fdd95_0_2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aeb45fdd95_0_174"/>
          <p:cNvSpPr txBox="1"/>
          <p:nvPr>
            <p:ph type="title"/>
          </p:nvPr>
        </p:nvSpPr>
        <p:spPr>
          <a:xfrm>
            <a:off x="838200" y="136526"/>
            <a:ext cx="10515600" cy="90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More Alignment Illustration</a:t>
            </a:r>
            <a:endParaRPr/>
          </a:p>
          <a:p>
            <a:pPr indent="0" lvl="0" marL="0" rtl="0" algn="l">
              <a:spcBef>
                <a:spcPts val="0"/>
              </a:spcBef>
              <a:spcAft>
                <a:spcPts val="0"/>
              </a:spcAft>
              <a:buNone/>
            </a:pPr>
            <a:r>
              <a:rPr lang="en-US"/>
              <a:t>(Global, Local M &amp; Local P, Gold Alignment)</a:t>
            </a:r>
            <a:endParaRPr/>
          </a:p>
        </p:txBody>
      </p:sp>
      <p:sp>
        <p:nvSpPr>
          <p:cNvPr id="598" name="Google Shape;598;g2aeb45fdd95_0_1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99" name="Google Shape;599;g2aeb45fdd95_0_174"/>
          <p:cNvPicPr preferRelativeResize="0"/>
          <p:nvPr/>
        </p:nvPicPr>
        <p:blipFill>
          <a:blip r:embed="rId3">
            <a:alphaModFix/>
          </a:blip>
          <a:stretch>
            <a:fillRect/>
          </a:stretch>
        </p:blipFill>
        <p:spPr>
          <a:xfrm>
            <a:off x="1844875" y="1123563"/>
            <a:ext cx="8502267" cy="5147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aeb45fdd95_0_6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6" name="Google Shape;606;g2aeb45fdd95_0_66"/>
          <p:cNvSpPr txBox="1"/>
          <p:nvPr>
            <p:ph type="title"/>
          </p:nvPr>
        </p:nvSpPr>
        <p:spPr>
          <a:xfrm>
            <a:off x="838200" y="2977951"/>
            <a:ext cx="10515600" cy="902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Convolutional Neural Networks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ef489c575a_2_50"/>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Basics of CNN </a:t>
            </a:r>
            <a:endParaRPr/>
          </a:p>
        </p:txBody>
      </p:sp>
      <p:sp>
        <p:nvSpPr>
          <p:cNvPr id="613" name="Google Shape;613;g1ef489c575a_2_50"/>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CNN operation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Pooling operation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614" name="Google Shape;614;g1ef489c575a_2_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615" name="Google Shape;615;g1ef489c575a_2_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616" name="Google Shape;616;g1ef489c575a_2_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17" name="Google Shape;617;g1ef489c575a_2_50"/>
          <p:cNvGrpSpPr/>
          <p:nvPr/>
        </p:nvGrpSpPr>
        <p:grpSpPr>
          <a:xfrm>
            <a:off x="1755598" y="1941156"/>
            <a:ext cx="1546402" cy="1546295"/>
            <a:chOff x="5950075" y="854725"/>
            <a:chExt cx="2904000" cy="2668950"/>
          </a:xfrm>
        </p:grpSpPr>
        <p:sp>
          <p:nvSpPr>
            <p:cNvPr id="618" name="Google Shape;618;g1ef489c575a_2_50"/>
            <p:cNvSpPr/>
            <p:nvPr/>
          </p:nvSpPr>
          <p:spPr>
            <a:xfrm flipH="1">
              <a:off x="5950075" y="854725"/>
              <a:ext cx="2904000" cy="26673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9" name="Google Shape;619;g1ef489c575a_2_50"/>
            <p:cNvSpPr/>
            <p:nvPr/>
          </p:nvSpPr>
          <p:spPr>
            <a:xfrm flipH="1">
              <a:off x="5950075" y="854725"/>
              <a:ext cx="580799" cy="532799"/>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b="0" i="0" sz="1800" u="none" cap="none" strike="noStrike">
                <a:solidFill>
                  <a:schemeClr val="dk1"/>
                </a:solidFill>
                <a:latin typeface="Calibri"/>
                <a:ea typeface="Calibri"/>
                <a:cs typeface="Calibri"/>
                <a:sym typeface="Calibri"/>
              </a:endParaRPr>
            </a:p>
          </p:txBody>
        </p:sp>
        <p:sp>
          <p:nvSpPr>
            <p:cNvPr id="620" name="Google Shape;620;g1ef489c575a_2_50"/>
            <p:cNvSpPr/>
            <p:nvPr/>
          </p:nvSpPr>
          <p:spPr>
            <a:xfrm flipH="1">
              <a:off x="65308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b="0" i="0" sz="1800" u="none" cap="none" strike="noStrike">
                <a:solidFill>
                  <a:schemeClr val="dk1"/>
                </a:solidFill>
                <a:latin typeface="Calibri"/>
                <a:ea typeface="Calibri"/>
                <a:cs typeface="Calibri"/>
                <a:sym typeface="Calibri"/>
              </a:endParaRPr>
            </a:p>
          </p:txBody>
        </p:sp>
        <p:sp>
          <p:nvSpPr>
            <p:cNvPr id="621" name="Google Shape;621;g1ef489c575a_2_50"/>
            <p:cNvSpPr/>
            <p:nvPr/>
          </p:nvSpPr>
          <p:spPr>
            <a:xfrm flipH="1">
              <a:off x="71116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7</a:t>
              </a:r>
              <a:endParaRPr b="0" i="0" sz="1800" u="none" cap="none" strike="noStrike">
                <a:solidFill>
                  <a:schemeClr val="dk1"/>
                </a:solidFill>
                <a:latin typeface="Calibri"/>
                <a:ea typeface="Calibri"/>
                <a:cs typeface="Calibri"/>
                <a:sym typeface="Calibri"/>
              </a:endParaRPr>
            </a:p>
          </p:txBody>
        </p:sp>
        <p:sp>
          <p:nvSpPr>
            <p:cNvPr id="622" name="Google Shape;622;g1ef489c575a_2_50"/>
            <p:cNvSpPr/>
            <p:nvPr/>
          </p:nvSpPr>
          <p:spPr>
            <a:xfrm flipH="1">
              <a:off x="76924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7</a:t>
              </a:r>
              <a:endParaRPr b="0" i="0" sz="1800" u="none" cap="none" strike="noStrike">
                <a:solidFill>
                  <a:schemeClr val="dk1"/>
                </a:solidFill>
                <a:latin typeface="Calibri"/>
                <a:ea typeface="Calibri"/>
                <a:cs typeface="Calibri"/>
                <a:sym typeface="Calibri"/>
              </a:endParaRPr>
            </a:p>
          </p:txBody>
        </p:sp>
        <p:sp>
          <p:nvSpPr>
            <p:cNvPr id="623" name="Google Shape;623;g1ef489c575a_2_50"/>
            <p:cNvSpPr/>
            <p:nvPr/>
          </p:nvSpPr>
          <p:spPr>
            <a:xfrm flipH="1">
              <a:off x="82732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8</a:t>
              </a:r>
              <a:endParaRPr b="0" i="0" sz="1800" u="none" cap="none" strike="noStrike">
                <a:solidFill>
                  <a:schemeClr val="dk1"/>
                </a:solidFill>
                <a:latin typeface="Calibri"/>
                <a:ea typeface="Calibri"/>
                <a:cs typeface="Calibri"/>
                <a:sym typeface="Calibri"/>
              </a:endParaRPr>
            </a:p>
          </p:txBody>
        </p:sp>
        <p:sp>
          <p:nvSpPr>
            <p:cNvPr id="624" name="Google Shape;624;g1ef489c575a_2_50"/>
            <p:cNvSpPr/>
            <p:nvPr/>
          </p:nvSpPr>
          <p:spPr>
            <a:xfrm flipH="1">
              <a:off x="59500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b="0" i="0" sz="1800" u="none" cap="none" strike="noStrike">
                <a:solidFill>
                  <a:schemeClr val="dk1"/>
                </a:solidFill>
                <a:latin typeface="Calibri"/>
                <a:ea typeface="Calibri"/>
                <a:cs typeface="Calibri"/>
                <a:sym typeface="Calibri"/>
              </a:endParaRPr>
            </a:p>
          </p:txBody>
        </p:sp>
        <p:sp>
          <p:nvSpPr>
            <p:cNvPr id="625" name="Google Shape;625;g1ef489c575a_2_50"/>
            <p:cNvSpPr/>
            <p:nvPr/>
          </p:nvSpPr>
          <p:spPr>
            <a:xfrm flipH="1">
              <a:off x="65308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4</a:t>
              </a:r>
              <a:endParaRPr b="0" i="0" sz="1800" u="none" cap="none" strike="noStrike">
                <a:solidFill>
                  <a:schemeClr val="dk1"/>
                </a:solidFill>
                <a:latin typeface="Calibri"/>
                <a:ea typeface="Calibri"/>
                <a:cs typeface="Calibri"/>
                <a:sym typeface="Calibri"/>
              </a:endParaRPr>
            </a:p>
          </p:txBody>
        </p:sp>
        <p:sp>
          <p:nvSpPr>
            <p:cNvPr id="626" name="Google Shape;626;g1ef489c575a_2_50"/>
            <p:cNvSpPr/>
            <p:nvPr/>
          </p:nvSpPr>
          <p:spPr>
            <a:xfrm flipH="1">
              <a:off x="71116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27" name="Google Shape;627;g1ef489c575a_2_50"/>
            <p:cNvSpPr/>
            <p:nvPr/>
          </p:nvSpPr>
          <p:spPr>
            <a:xfrm flipH="1">
              <a:off x="76924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5</a:t>
              </a:r>
              <a:endParaRPr b="0" i="0" sz="1800" u="none" cap="none" strike="noStrike">
                <a:solidFill>
                  <a:schemeClr val="dk1"/>
                </a:solidFill>
                <a:latin typeface="Calibri"/>
                <a:ea typeface="Calibri"/>
                <a:cs typeface="Calibri"/>
                <a:sym typeface="Calibri"/>
              </a:endParaRPr>
            </a:p>
          </p:txBody>
        </p:sp>
        <p:sp>
          <p:nvSpPr>
            <p:cNvPr id="628" name="Google Shape;628;g1ef489c575a_2_50"/>
            <p:cNvSpPr/>
            <p:nvPr/>
          </p:nvSpPr>
          <p:spPr>
            <a:xfrm flipH="1">
              <a:off x="82732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29" name="Google Shape;629;g1ef489c575a_2_50"/>
            <p:cNvSpPr/>
            <p:nvPr/>
          </p:nvSpPr>
          <p:spPr>
            <a:xfrm flipH="1">
              <a:off x="59500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30" name="Google Shape;630;g1ef489c575a_2_50"/>
            <p:cNvSpPr/>
            <p:nvPr/>
          </p:nvSpPr>
          <p:spPr>
            <a:xfrm flipH="1">
              <a:off x="65308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6</a:t>
              </a:r>
              <a:endParaRPr b="0" i="0" sz="1800" u="none" cap="none" strike="noStrike">
                <a:solidFill>
                  <a:schemeClr val="dk1"/>
                </a:solidFill>
                <a:latin typeface="Calibri"/>
                <a:ea typeface="Calibri"/>
                <a:cs typeface="Calibri"/>
                <a:sym typeface="Calibri"/>
              </a:endParaRPr>
            </a:p>
          </p:txBody>
        </p:sp>
        <p:sp>
          <p:nvSpPr>
            <p:cNvPr id="631" name="Google Shape;631;g1ef489c575a_2_50"/>
            <p:cNvSpPr/>
            <p:nvPr/>
          </p:nvSpPr>
          <p:spPr>
            <a:xfrm flipH="1">
              <a:off x="71116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32" name="Google Shape;632;g1ef489c575a_2_50"/>
            <p:cNvSpPr/>
            <p:nvPr/>
          </p:nvSpPr>
          <p:spPr>
            <a:xfrm flipH="1">
              <a:off x="76924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3</a:t>
              </a:r>
              <a:endParaRPr b="0" i="0" sz="1800" u="none" cap="none" strike="noStrike">
                <a:solidFill>
                  <a:schemeClr val="dk1"/>
                </a:solidFill>
                <a:latin typeface="Calibri"/>
                <a:ea typeface="Calibri"/>
                <a:cs typeface="Calibri"/>
                <a:sym typeface="Calibri"/>
              </a:endParaRPr>
            </a:p>
          </p:txBody>
        </p:sp>
        <p:sp>
          <p:nvSpPr>
            <p:cNvPr id="633" name="Google Shape;633;g1ef489c575a_2_50"/>
            <p:cNvSpPr/>
            <p:nvPr/>
          </p:nvSpPr>
          <p:spPr>
            <a:xfrm flipH="1">
              <a:off x="82732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34" name="Google Shape;634;g1ef489c575a_2_50"/>
            <p:cNvSpPr/>
            <p:nvPr/>
          </p:nvSpPr>
          <p:spPr>
            <a:xfrm flipH="1">
              <a:off x="59500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35" name="Google Shape;635;g1ef489c575a_2_50"/>
            <p:cNvSpPr/>
            <p:nvPr/>
          </p:nvSpPr>
          <p:spPr>
            <a:xfrm flipH="1">
              <a:off x="65308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4</a:t>
              </a:r>
              <a:endParaRPr b="0" i="0" sz="1800" u="none" cap="none" strike="noStrike">
                <a:solidFill>
                  <a:schemeClr val="dk1"/>
                </a:solidFill>
                <a:latin typeface="Calibri"/>
                <a:ea typeface="Calibri"/>
                <a:cs typeface="Calibri"/>
                <a:sym typeface="Calibri"/>
              </a:endParaRPr>
            </a:p>
          </p:txBody>
        </p:sp>
        <p:sp>
          <p:nvSpPr>
            <p:cNvPr id="636" name="Google Shape;636;g1ef489c575a_2_50"/>
            <p:cNvSpPr/>
            <p:nvPr/>
          </p:nvSpPr>
          <p:spPr>
            <a:xfrm flipH="1">
              <a:off x="71116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5</a:t>
              </a:r>
              <a:endParaRPr b="0" i="0" sz="1800" u="none" cap="none" strike="noStrike">
                <a:solidFill>
                  <a:schemeClr val="dk1"/>
                </a:solidFill>
                <a:latin typeface="Calibri"/>
                <a:ea typeface="Calibri"/>
                <a:cs typeface="Calibri"/>
                <a:sym typeface="Calibri"/>
              </a:endParaRPr>
            </a:p>
          </p:txBody>
        </p:sp>
        <p:sp>
          <p:nvSpPr>
            <p:cNvPr id="637" name="Google Shape;637;g1ef489c575a_2_50"/>
            <p:cNvSpPr/>
            <p:nvPr/>
          </p:nvSpPr>
          <p:spPr>
            <a:xfrm flipH="1">
              <a:off x="76924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9</a:t>
              </a:r>
              <a:endParaRPr b="0" i="0" sz="1800" u="none" cap="none" strike="noStrike">
                <a:solidFill>
                  <a:schemeClr val="dk1"/>
                </a:solidFill>
                <a:latin typeface="Calibri"/>
                <a:ea typeface="Calibri"/>
                <a:cs typeface="Calibri"/>
                <a:sym typeface="Calibri"/>
              </a:endParaRPr>
            </a:p>
          </p:txBody>
        </p:sp>
        <p:sp>
          <p:nvSpPr>
            <p:cNvPr id="638" name="Google Shape;638;g1ef489c575a_2_50"/>
            <p:cNvSpPr/>
            <p:nvPr/>
          </p:nvSpPr>
          <p:spPr>
            <a:xfrm flipH="1">
              <a:off x="82732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b="0" i="0" sz="1800" u="none" cap="none" strike="noStrike">
                <a:solidFill>
                  <a:schemeClr val="dk1"/>
                </a:solidFill>
                <a:latin typeface="Calibri"/>
                <a:ea typeface="Calibri"/>
                <a:cs typeface="Calibri"/>
                <a:sym typeface="Calibri"/>
              </a:endParaRPr>
            </a:p>
          </p:txBody>
        </p:sp>
        <p:sp>
          <p:nvSpPr>
            <p:cNvPr id="639" name="Google Shape;639;g1ef489c575a_2_50"/>
            <p:cNvSpPr/>
            <p:nvPr/>
          </p:nvSpPr>
          <p:spPr>
            <a:xfrm flipH="1">
              <a:off x="59500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40" name="Google Shape;640;g1ef489c575a_2_50"/>
            <p:cNvSpPr/>
            <p:nvPr/>
          </p:nvSpPr>
          <p:spPr>
            <a:xfrm flipH="1">
              <a:off x="65308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41" name="Google Shape;641;g1ef489c575a_2_50"/>
            <p:cNvSpPr/>
            <p:nvPr/>
          </p:nvSpPr>
          <p:spPr>
            <a:xfrm flipH="1">
              <a:off x="71116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7</a:t>
              </a:r>
              <a:endParaRPr b="0" i="0" sz="1800" u="none" cap="none" strike="noStrike">
                <a:solidFill>
                  <a:schemeClr val="dk1"/>
                </a:solidFill>
                <a:latin typeface="Calibri"/>
                <a:ea typeface="Calibri"/>
                <a:cs typeface="Calibri"/>
                <a:sym typeface="Calibri"/>
              </a:endParaRPr>
            </a:p>
          </p:txBody>
        </p:sp>
        <p:sp>
          <p:nvSpPr>
            <p:cNvPr id="642" name="Google Shape;642;g1ef489c575a_2_50"/>
            <p:cNvSpPr/>
            <p:nvPr/>
          </p:nvSpPr>
          <p:spPr>
            <a:xfrm flipH="1">
              <a:off x="76924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8</a:t>
              </a:r>
              <a:endParaRPr b="0" i="0" sz="1800" u="none" cap="none" strike="noStrike">
                <a:solidFill>
                  <a:schemeClr val="dk1"/>
                </a:solidFill>
                <a:latin typeface="Calibri"/>
                <a:ea typeface="Calibri"/>
                <a:cs typeface="Calibri"/>
                <a:sym typeface="Calibri"/>
              </a:endParaRPr>
            </a:p>
          </p:txBody>
        </p:sp>
        <p:sp>
          <p:nvSpPr>
            <p:cNvPr id="643" name="Google Shape;643;g1ef489c575a_2_50"/>
            <p:cNvSpPr/>
            <p:nvPr/>
          </p:nvSpPr>
          <p:spPr>
            <a:xfrm flipH="1">
              <a:off x="82732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5</a:t>
              </a:r>
              <a:endParaRPr b="0" i="0" sz="1800" u="none" cap="none" strike="noStrike">
                <a:solidFill>
                  <a:schemeClr val="dk1"/>
                </a:solidFill>
                <a:latin typeface="Calibri"/>
                <a:ea typeface="Calibri"/>
                <a:cs typeface="Calibri"/>
                <a:sym typeface="Calibri"/>
              </a:endParaRPr>
            </a:p>
          </p:txBody>
        </p:sp>
      </p:grpSp>
      <p:sp>
        <p:nvSpPr>
          <p:cNvPr id="644" name="Google Shape;644;g1ef489c575a_2_50"/>
          <p:cNvSpPr/>
          <p:nvPr/>
        </p:nvSpPr>
        <p:spPr>
          <a:xfrm flipH="1">
            <a:off x="6004962" y="2249841"/>
            <a:ext cx="927841" cy="929599"/>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45" name="Google Shape;645;g1ef489c575a_2_50"/>
          <p:cNvSpPr/>
          <p:nvPr/>
        </p:nvSpPr>
        <p:spPr>
          <a:xfrm flipH="1">
            <a:off x="6004963" y="2249841"/>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46" name="Google Shape;646;g1ef489c575a_2_50"/>
          <p:cNvSpPr/>
          <p:nvPr/>
        </p:nvSpPr>
        <p:spPr>
          <a:xfrm flipH="1">
            <a:off x="6314244" y="2249841"/>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47" name="Google Shape;647;g1ef489c575a_2_50"/>
          <p:cNvSpPr/>
          <p:nvPr/>
        </p:nvSpPr>
        <p:spPr>
          <a:xfrm flipH="1">
            <a:off x="6623524" y="2249841"/>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48" name="Google Shape;648;g1ef489c575a_2_50"/>
          <p:cNvSpPr/>
          <p:nvPr/>
        </p:nvSpPr>
        <p:spPr>
          <a:xfrm flipH="1">
            <a:off x="6004963" y="2560347"/>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b="0" i="0" sz="1800" u="none" cap="none" strike="noStrike">
              <a:solidFill>
                <a:schemeClr val="dk1"/>
              </a:solidFill>
              <a:latin typeface="Calibri"/>
              <a:ea typeface="Calibri"/>
              <a:cs typeface="Calibri"/>
              <a:sym typeface="Calibri"/>
            </a:endParaRPr>
          </a:p>
        </p:txBody>
      </p:sp>
      <p:sp>
        <p:nvSpPr>
          <p:cNvPr id="649" name="Google Shape;649;g1ef489c575a_2_50"/>
          <p:cNvSpPr/>
          <p:nvPr/>
        </p:nvSpPr>
        <p:spPr>
          <a:xfrm flipH="1">
            <a:off x="6314244" y="2560347"/>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50" name="Google Shape;650;g1ef489c575a_2_50"/>
          <p:cNvSpPr/>
          <p:nvPr/>
        </p:nvSpPr>
        <p:spPr>
          <a:xfrm flipH="1">
            <a:off x="6623524" y="2560347"/>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51" name="Google Shape;651;g1ef489c575a_2_50"/>
          <p:cNvSpPr/>
          <p:nvPr/>
        </p:nvSpPr>
        <p:spPr>
          <a:xfrm flipH="1">
            <a:off x="6004963" y="2870852"/>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52" name="Google Shape;652;g1ef489c575a_2_50"/>
          <p:cNvSpPr/>
          <p:nvPr/>
        </p:nvSpPr>
        <p:spPr>
          <a:xfrm flipH="1">
            <a:off x="6314244" y="2870852"/>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53" name="Google Shape;653;g1ef489c575a_2_50"/>
          <p:cNvSpPr/>
          <p:nvPr/>
        </p:nvSpPr>
        <p:spPr>
          <a:xfrm flipH="1">
            <a:off x="6623524" y="2870852"/>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54" name="Google Shape;654;g1ef489c575a_2_50"/>
          <p:cNvSpPr/>
          <p:nvPr/>
        </p:nvSpPr>
        <p:spPr>
          <a:xfrm flipH="1">
            <a:off x="4539122" y="225070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7</a:t>
            </a:r>
            <a:endParaRPr b="0" i="0" sz="1800" u="none" cap="none" strike="noStrike">
              <a:solidFill>
                <a:schemeClr val="dk1"/>
              </a:solidFill>
              <a:latin typeface="Calibri"/>
              <a:ea typeface="Calibri"/>
              <a:cs typeface="Calibri"/>
              <a:sym typeface="Calibri"/>
            </a:endParaRPr>
          </a:p>
        </p:txBody>
      </p:sp>
      <p:sp>
        <p:nvSpPr>
          <p:cNvPr id="655" name="Google Shape;655;g1ef489c575a_2_50"/>
          <p:cNvSpPr/>
          <p:nvPr/>
        </p:nvSpPr>
        <p:spPr>
          <a:xfrm flipH="1">
            <a:off x="4848403" y="225070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7</a:t>
            </a:r>
            <a:endParaRPr b="0" i="0" sz="1800" u="none" cap="none" strike="noStrike">
              <a:solidFill>
                <a:schemeClr val="dk1"/>
              </a:solidFill>
              <a:latin typeface="Calibri"/>
              <a:ea typeface="Calibri"/>
              <a:cs typeface="Calibri"/>
              <a:sym typeface="Calibri"/>
            </a:endParaRPr>
          </a:p>
        </p:txBody>
      </p:sp>
      <p:sp>
        <p:nvSpPr>
          <p:cNvPr id="656" name="Google Shape;656;g1ef489c575a_2_50"/>
          <p:cNvSpPr/>
          <p:nvPr/>
        </p:nvSpPr>
        <p:spPr>
          <a:xfrm flipH="1">
            <a:off x="5157683" y="225070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8</a:t>
            </a:r>
            <a:endParaRPr b="0" i="0" sz="1800" u="none" cap="none" strike="noStrike">
              <a:solidFill>
                <a:schemeClr val="dk1"/>
              </a:solidFill>
              <a:latin typeface="Calibri"/>
              <a:ea typeface="Calibri"/>
              <a:cs typeface="Calibri"/>
              <a:sym typeface="Calibri"/>
            </a:endParaRPr>
          </a:p>
        </p:txBody>
      </p:sp>
      <p:sp>
        <p:nvSpPr>
          <p:cNvPr id="657" name="Google Shape;657;g1ef489c575a_2_50"/>
          <p:cNvSpPr/>
          <p:nvPr/>
        </p:nvSpPr>
        <p:spPr>
          <a:xfrm flipH="1">
            <a:off x="4539122" y="256034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58" name="Google Shape;658;g1ef489c575a_2_50"/>
          <p:cNvSpPr/>
          <p:nvPr/>
        </p:nvSpPr>
        <p:spPr>
          <a:xfrm flipH="1">
            <a:off x="4848403" y="256034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5</a:t>
            </a:r>
            <a:endParaRPr b="0" i="0" sz="1800" u="none" cap="none" strike="noStrike">
              <a:solidFill>
                <a:schemeClr val="dk1"/>
              </a:solidFill>
              <a:latin typeface="Calibri"/>
              <a:ea typeface="Calibri"/>
              <a:cs typeface="Calibri"/>
              <a:sym typeface="Calibri"/>
            </a:endParaRPr>
          </a:p>
        </p:txBody>
      </p:sp>
      <p:sp>
        <p:nvSpPr>
          <p:cNvPr id="659" name="Google Shape;659;g1ef489c575a_2_50"/>
          <p:cNvSpPr/>
          <p:nvPr/>
        </p:nvSpPr>
        <p:spPr>
          <a:xfrm flipH="1">
            <a:off x="5157683" y="256034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60" name="Google Shape;660;g1ef489c575a_2_50"/>
          <p:cNvSpPr/>
          <p:nvPr/>
        </p:nvSpPr>
        <p:spPr>
          <a:xfrm flipH="1">
            <a:off x="4539122" y="286998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61" name="Google Shape;661;g1ef489c575a_2_50"/>
          <p:cNvSpPr/>
          <p:nvPr/>
        </p:nvSpPr>
        <p:spPr>
          <a:xfrm flipH="1">
            <a:off x="4848403" y="286998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3</a:t>
            </a:r>
            <a:endParaRPr b="0" i="0" sz="1800" u="none" cap="none" strike="noStrike">
              <a:solidFill>
                <a:schemeClr val="dk1"/>
              </a:solidFill>
              <a:latin typeface="Calibri"/>
              <a:ea typeface="Calibri"/>
              <a:cs typeface="Calibri"/>
              <a:sym typeface="Calibri"/>
            </a:endParaRPr>
          </a:p>
        </p:txBody>
      </p:sp>
      <p:sp>
        <p:nvSpPr>
          <p:cNvPr id="662" name="Google Shape;662;g1ef489c575a_2_50"/>
          <p:cNvSpPr/>
          <p:nvPr/>
        </p:nvSpPr>
        <p:spPr>
          <a:xfrm flipH="1">
            <a:off x="5157683" y="286998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63" name="Google Shape;663;g1ef489c575a_2_50"/>
          <p:cNvSpPr txBox="1"/>
          <p:nvPr/>
        </p:nvSpPr>
        <p:spPr>
          <a:xfrm>
            <a:off x="5548014" y="2529974"/>
            <a:ext cx="402674"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latin typeface="Calibri"/>
                <a:ea typeface="Calibri"/>
                <a:cs typeface="Calibri"/>
                <a:sym typeface="Calibri"/>
              </a:rPr>
              <a:t> </a:t>
            </a:r>
            <a:endParaRPr/>
          </a:p>
        </p:txBody>
      </p:sp>
      <p:sp>
        <p:nvSpPr>
          <p:cNvPr id="664" name="Google Shape;664;g1ef489c575a_2_50"/>
          <p:cNvSpPr/>
          <p:nvPr/>
        </p:nvSpPr>
        <p:spPr>
          <a:xfrm flipH="1">
            <a:off x="9660629" y="224641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5" name="Google Shape;665;g1ef489c575a_2_50"/>
          <p:cNvSpPr/>
          <p:nvPr/>
        </p:nvSpPr>
        <p:spPr>
          <a:xfrm flipH="1">
            <a:off x="9970189" y="224641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6" name="Google Shape;666;g1ef489c575a_2_50"/>
          <p:cNvSpPr/>
          <p:nvPr/>
        </p:nvSpPr>
        <p:spPr>
          <a:xfrm flipH="1">
            <a:off x="10279748" y="224641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7" name="Google Shape;667;g1ef489c575a_2_50"/>
          <p:cNvSpPr/>
          <p:nvPr/>
        </p:nvSpPr>
        <p:spPr>
          <a:xfrm flipH="1">
            <a:off x="9660629" y="255719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8" name="Google Shape;668;g1ef489c575a_2_50"/>
          <p:cNvSpPr/>
          <p:nvPr/>
        </p:nvSpPr>
        <p:spPr>
          <a:xfrm flipH="1">
            <a:off x="9970189" y="255719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9" name="Google Shape;669;g1ef489c575a_2_50"/>
          <p:cNvSpPr/>
          <p:nvPr/>
        </p:nvSpPr>
        <p:spPr>
          <a:xfrm flipH="1">
            <a:off x="10279748" y="255719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0" name="Google Shape;670;g1ef489c575a_2_50"/>
          <p:cNvSpPr/>
          <p:nvPr/>
        </p:nvSpPr>
        <p:spPr>
          <a:xfrm flipH="1">
            <a:off x="9660629" y="286798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1" name="Google Shape;671;g1ef489c575a_2_50"/>
          <p:cNvSpPr/>
          <p:nvPr/>
        </p:nvSpPr>
        <p:spPr>
          <a:xfrm flipH="1">
            <a:off x="9970189" y="286798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2" name="Google Shape;672;g1ef489c575a_2_50"/>
          <p:cNvSpPr/>
          <p:nvPr/>
        </p:nvSpPr>
        <p:spPr>
          <a:xfrm flipH="1">
            <a:off x="10279748" y="286798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673" name="Google Shape;673;g1ef489c575a_2_50"/>
          <p:cNvCxnSpPr/>
          <p:nvPr/>
        </p:nvCxnSpPr>
        <p:spPr>
          <a:xfrm>
            <a:off x="3302000" y="1941156"/>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674" name="Google Shape;674;g1ef489c575a_2_50"/>
          <p:cNvCxnSpPr/>
          <p:nvPr/>
        </p:nvCxnSpPr>
        <p:spPr>
          <a:xfrm>
            <a:off x="2381389" y="2869761"/>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675" name="Google Shape;675;g1ef489c575a_2_50"/>
          <p:cNvCxnSpPr/>
          <p:nvPr/>
        </p:nvCxnSpPr>
        <p:spPr>
          <a:xfrm>
            <a:off x="2381389" y="1938606"/>
            <a:ext cx="2164963" cy="308685"/>
          </a:xfrm>
          <a:prstGeom prst="straightConnector1">
            <a:avLst/>
          </a:prstGeom>
          <a:noFill/>
          <a:ln cap="flat" cmpd="sng" w="19050">
            <a:solidFill>
              <a:schemeClr val="accent1"/>
            </a:solidFill>
            <a:prstDash val="dash"/>
            <a:round/>
            <a:headEnd len="sm" w="sm" type="none"/>
            <a:tailEnd len="sm" w="sm" type="none"/>
          </a:ln>
        </p:spPr>
      </p:cxnSp>
      <p:sp>
        <p:nvSpPr>
          <p:cNvPr id="676" name="Google Shape;676;g1ef489c575a_2_50"/>
          <p:cNvSpPr txBox="1"/>
          <p:nvPr/>
        </p:nvSpPr>
        <p:spPr>
          <a:xfrm>
            <a:off x="7066706" y="2529974"/>
            <a:ext cx="410690"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77" name="Google Shape;677;g1ef489c575a_2_50"/>
          <p:cNvSpPr/>
          <p:nvPr/>
        </p:nvSpPr>
        <p:spPr>
          <a:xfrm flipH="1">
            <a:off x="7575948" y="255070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8" name="Google Shape;678;g1ef489c575a_2_50"/>
          <p:cNvSpPr txBox="1"/>
          <p:nvPr/>
        </p:nvSpPr>
        <p:spPr>
          <a:xfrm>
            <a:off x="7528496" y="2520954"/>
            <a:ext cx="4350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46</a:t>
            </a:r>
            <a:endParaRPr/>
          </a:p>
        </p:txBody>
      </p:sp>
      <p:sp>
        <p:nvSpPr>
          <p:cNvPr id="679" name="Google Shape;679;g1ef489c575a_2_50"/>
          <p:cNvSpPr txBox="1"/>
          <p:nvPr/>
        </p:nvSpPr>
        <p:spPr>
          <a:xfrm>
            <a:off x="10218641" y="2211237"/>
            <a:ext cx="4350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46</a:t>
            </a:r>
            <a:endParaRPr/>
          </a:p>
        </p:txBody>
      </p:sp>
      <p:cxnSp>
        <p:nvCxnSpPr>
          <p:cNvPr id="680" name="Google Shape;680;g1ef489c575a_2_50"/>
          <p:cNvCxnSpPr/>
          <p:nvPr/>
        </p:nvCxnSpPr>
        <p:spPr>
          <a:xfrm flipH="1" rot="10800000">
            <a:off x="7575948" y="2255641"/>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681" name="Google Shape;681;g1ef489c575a_2_50"/>
          <p:cNvCxnSpPr/>
          <p:nvPr/>
        </p:nvCxnSpPr>
        <p:spPr>
          <a:xfrm flipH="1" rot="10800000">
            <a:off x="7885507" y="2563688"/>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682" name="Google Shape;682;g1ef489c575a_2_50"/>
          <p:cNvCxnSpPr/>
          <p:nvPr/>
        </p:nvCxnSpPr>
        <p:spPr>
          <a:xfrm flipH="1" rot="10800000">
            <a:off x="7885507" y="2264613"/>
            <a:ext cx="2695371" cy="294106"/>
          </a:xfrm>
          <a:prstGeom prst="straightConnector1">
            <a:avLst/>
          </a:prstGeom>
          <a:noFill/>
          <a:ln cap="flat" cmpd="sng" w="19050">
            <a:solidFill>
              <a:schemeClr val="accent1"/>
            </a:solidFill>
            <a:prstDash val="dash"/>
            <a:round/>
            <a:headEnd len="sm" w="sm" type="none"/>
            <a:tailEnd len="sm" w="sm" type="none"/>
          </a:ln>
        </p:spPr>
      </p:cxnSp>
      <p:grpSp>
        <p:nvGrpSpPr>
          <p:cNvPr id="683" name="Google Shape;683;g1ef489c575a_2_50"/>
          <p:cNvGrpSpPr/>
          <p:nvPr/>
        </p:nvGrpSpPr>
        <p:grpSpPr>
          <a:xfrm>
            <a:off x="1691239" y="4312186"/>
            <a:ext cx="1546402" cy="1546295"/>
            <a:chOff x="5950075" y="854725"/>
            <a:chExt cx="2904000" cy="2668950"/>
          </a:xfrm>
        </p:grpSpPr>
        <p:sp>
          <p:nvSpPr>
            <p:cNvPr id="684" name="Google Shape;684;g1ef489c575a_2_50"/>
            <p:cNvSpPr/>
            <p:nvPr/>
          </p:nvSpPr>
          <p:spPr>
            <a:xfrm flipH="1">
              <a:off x="5950075" y="854725"/>
              <a:ext cx="2904000" cy="26673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5" name="Google Shape;685;g1ef489c575a_2_50"/>
            <p:cNvSpPr/>
            <p:nvPr/>
          </p:nvSpPr>
          <p:spPr>
            <a:xfrm flipH="1">
              <a:off x="5950075" y="854725"/>
              <a:ext cx="580799" cy="532799"/>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686" name="Google Shape;686;g1ef489c575a_2_50"/>
            <p:cNvSpPr/>
            <p:nvPr/>
          </p:nvSpPr>
          <p:spPr>
            <a:xfrm flipH="1">
              <a:off x="65308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687" name="Google Shape;687;g1ef489c575a_2_50"/>
            <p:cNvSpPr/>
            <p:nvPr/>
          </p:nvSpPr>
          <p:spPr>
            <a:xfrm flipH="1">
              <a:off x="71116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688" name="Google Shape;688;g1ef489c575a_2_50"/>
            <p:cNvSpPr/>
            <p:nvPr/>
          </p:nvSpPr>
          <p:spPr>
            <a:xfrm flipH="1">
              <a:off x="76924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689" name="Google Shape;689;g1ef489c575a_2_50"/>
            <p:cNvSpPr/>
            <p:nvPr/>
          </p:nvSpPr>
          <p:spPr>
            <a:xfrm flipH="1">
              <a:off x="82732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690" name="Google Shape;690;g1ef489c575a_2_50"/>
            <p:cNvSpPr/>
            <p:nvPr/>
          </p:nvSpPr>
          <p:spPr>
            <a:xfrm flipH="1">
              <a:off x="59500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691" name="Google Shape;691;g1ef489c575a_2_50"/>
            <p:cNvSpPr/>
            <p:nvPr/>
          </p:nvSpPr>
          <p:spPr>
            <a:xfrm flipH="1">
              <a:off x="65308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692" name="Google Shape;692;g1ef489c575a_2_50"/>
            <p:cNvSpPr/>
            <p:nvPr/>
          </p:nvSpPr>
          <p:spPr>
            <a:xfrm flipH="1">
              <a:off x="71116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693" name="Google Shape;693;g1ef489c575a_2_50"/>
            <p:cNvSpPr/>
            <p:nvPr/>
          </p:nvSpPr>
          <p:spPr>
            <a:xfrm flipH="1">
              <a:off x="76924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694" name="Google Shape;694;g1ef489c575a_2_50"/>
            <p:cNvSpPr/>
            <p:nvPr/>
          </p:nvSpPr>
          <p:spPr>
            <a:xfrm flipH="1">
              <a:off x="82732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695" name="Google Shape;695;g1ef489c575a_2_50"/>
            <p:cNvSpPr/>
            <p:nvPr/>
          </p:nvSpPr>
          <p:spPr>
            <a:xfrm flipH="1">
              <a:off x="59500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696" name="Google Shape;696;g1ef489c575a_2_50"/>
            <p:cNvSpPr/>
            <p:nvPr/>
          </p:nvSpPr>
          <p:spPr>
            <a:xfrm flipH="1">
              <a:off x="65308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697" name="Google Shape;697;g1ef489c575a_2_50"/>
            <p:cNvSpPr/>
            <p:nvPr/>
          </p:nvSpPr>
          <p:spPr>
            <a:xfrm flipH="1">
              <a:off x="71116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698" name="Google Shape;698;g1ef489c575a_2_50"/>
            <p:cNvSpPr/>
            <p:nvPr/>
          </p:nvSpPr>
          <p:spPr>
            <a:xfrm flipH="1">
              <a:off x="76924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699" name="Google Shape;699;g1ef489c575a_2_50"/>
            <p:cNvSpPr/>
            <p:nvPr/>
          </p:nvSpPr>
          <p:spPr>
            <a:xfrm flipH="1">
              <a:off x="82732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00" name="Google Shape;700;g1ef489c575a_2_50"/>
            <p:cNvSpPr/>
            <p:nvPr/>
          </p:nvSpPr>
          <p:spPr>
            <a:xfrm flipH="1">
              <a:off x="59500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01" name="Google Shape;701;g1ef489c575a_2_50"/>
            <p:cNvSpPr/>
            <p:nvPr/>
          </p:nvSpPr>
          <p:spPr>
            <a:xfrm flipH="1">
              <a:off x="65308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702" name="Google Shape;702;g1ef489c575a_2_50"/>
            <p:cNvSpPr/>
            <p:nvPr/>
          </p:nvSpPr>
          <p:spPr>
            <a:xfrm flipH="1">
              <a:off x="71116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03" name="Google Shape;703;g1ef489c575a_2_50"/>
            <p:cNvSpPr/>
            <p:nvPr/>
          </p:nvSpPr>
          <p:spPr>
            <a:xfrm flipH="1">
              <a:off x="76924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9</a:t>
              </a:r>
              <a:endParaRPr sz="1800">
                <a:solidFill>
                  <a:schemeClr val="dk1"/>
                </a:solidFill>
                <a:latin typeface="Calibri"/>
                <a:ea typeface="Calibri"/>
                <a:cs typeface="Calibri"/>
                <a:sym typeface="Calibri"/>
              </a:endParaRPr>
            </a:p>
          </p:txBody>
        </p:sp>
        <p:sp>
          <p:nvSpPr>
            <p:cNvPr id="704" name="Google Shape;704;g1ef489c575a_2_50"/>
            <p:cNvSpPr/>
            <p:nvPr/>
          </p:nvSpPr>
          <p:spPr>
            <a:xfrm flipH="1">
              <a:off x="82732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05" name="Google Shape;705;g1ef489c575a_2_50"/>
            <p:cNvSpPr/>
            <p:nvPr/>
          </p:nvSpPr>
          <p:spPr>
            <a:xfrm flipH="1">
              <a:off x="59500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06" name="Google Shape;706;g1ef489c575a_2_50"/>
            <p:cNvSpPr/>
            <p:nvPr/>
          </p:nvSpPr>
          <p:spPr>
            <a:xfrm flipH="1">
              <a:off x="65308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07" name="Google Shape;707;g1ef489c575a_2_50"/>
            <p:cNvSpPr/>
            <p:nvPr/>
          </p:nvSpPr>
          <p:spPr>
            <a:xfrm flipH="1">
              <a:off x="71116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08" name="Google Shape;708;g1ef489c575a_2_50"/>
            <p:cNvSpPr/>
            <p:nvPr/>
          </p:nvSpPr>
          <p:spPr>
            <a:xfrm flipH="1">
              <a:off x="76924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09" name="Google Shape;709;g1ef489c575a_2_50"/>
            <p:cNvSpPr/>
            <p:nvPr/>
          </p:nvSpPr>
          <p:spPr>
            <a:xfrm flipH="1">
              <a:off x="82732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grpSp>
      <p:sp>
        <p:nvSpPr>
          <p:cNvPr id="710" name="Google Shape;710;g1ef489c575a_2_50"/>
          <p:cNvSpPr/>
          <p:nvPr/>
        </p:nvSpPr>
        <p:spPr>
          <a:xfrm flipH="1">
            <a:off x="4474763" y="462173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11" name="Google Shape;711;g1ef489c575a_2_50"/>
          <p:cNvSpPr/>
          <p:nvPr/>
        </p:nvSpPr>
        <p:spPr>
          <a:xfrm flipH="1">
            <a:off x="4784044" y="462173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12" name="Google Shape;712;g1ef489c575a_2_50"/>
          <p:cNvSpPr/>
          <p:nvPr/>
        </p:nvSpPr>
        <p:spPr>
          <a:xfrm flipH="1">
            <a:off x="5093324" y="462173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13" name="Google Shape;713;g1ef489c575a_2_50"/>
          <p:cNvSpPr/>
          <p:nvPr/>
        </p:nvSpPr>
        <p:spPr>
          <a:xfrm flipH="1">
            <a:off x="4474763" y="493137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14" name="Google Shape;714;g1ef489c575a_2_50"/>
          <p:cNvSpPr/>
          <p:nvPr/>
        </p:nvSpPr>
        <p:spPr>
          <a:xfrm flipH="1">
            <a:off x="4784044" y="493137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15" name="Google Shape;715;g1ef489c575a_2_50"/>
          <p:cNvSpPr/>
          <p:nvPr/>
        </p:nvSpPr>
        <p:spPr>
          <a:xfrm flipH="1">
            <a:off x="5093324" y="493137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16" name="Google Shape;716;g1ef489c575a_2_50"/>
          <p:cNvSpPr/>
          <p:nvPr/>
        </p:nvSpPr>
        <p:spPr>
          <a:xfrm flipH="1">
            <a:off x="4474763" y="524101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17" name="Google Shape;717;g1ef489c575a_2_50"/>
          <p:cNvSpPr/>
          <p:nvPr/>
        </p:nvSpPr>
        <p:spPr>
          <a:xfrm flipH="1">
            <a:off x="4784044" y="524101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718" name="Google Shape;718;g1ef489c575a_2_50"/>
          <p:cNvSpPr/>
          <p:nvPr/>
        </p:nvSpPr>
        <p:spPr>
          <a:xfrm flipH="1">
            <a:off x="5093324" y="524101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19" name="Google Shape;719;g1ef489c575a_2_50"/>
          <p:cNvSpPr/>
          <p:nvPr/>
        </p:nvSpPr>
        <p:spPr>
          <a:xfrm flipH="1">
            <a:off x="9596270" y="461744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0" name="Google Shape;720;g1ef489c575a_2_50"/>
          <p:cNvSpPr/>
          <p:nvPr/>
        </p:nvSpPr>
        <p:spPr>
          <a:xfrm flipH="1">
            <a:off x="9905830" y="461744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1" name="Google Shape;721;g1ef489c575a_2_50"/>
          <p:cNvSpPr/>
          <p:nvPr/>
        </p:nvSpPr>
        <p:spPr>
          <a:xfrm flipH="1">
            <a:off x="10215389" y="461744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22" name="Google Shape;722;g1ef489c575a_2_50"/>
          <p:cNvSpPr/>
          <p:nvPr/>
        </p:nvSpPr>
        <p:spPr>
          <a:xfrm flipH="1">
            <a:off x="9596270" y="492822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3" name="Google Shape;723;g1ef489c575a_2_50"/>
          <p:cNvSpPr/>
          <p:nvPr/>
        </p:nvSpPr>
        <p:spPr>
          <a:xfrm flipH="1">
            <a:off x="9905830" y="492822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4" name="Google Shape;724;g1ef489c575a_2_50"/>
          <p:cNvSpPr/>
          <p:nvPr/>
        </p:nvSpPr>
        <p:spPr>
          <a:xfrm flipH="1">
            <a:off x="10215389" y="492822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5" name="Google Shape;725;g1ef489c575a_2_50"/>
          <p:cNvSpPr/>
          <p:nvPr/>
        </p:nvSpPr>
        <p:spPr>
          <a:xfrm flipH="1">
            <a:off x="9596270" y="523901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6" name="Google Shape;726;g1ef489c575a_2_50"/>
          <p:cNvSpPr/>
          <p:nvPr/>
        </p:nvSpPr>
        <p:spPr>
          <a:xfrm flipH="1">
            <a:off x="9905830" y="523901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7" name="Google Shape;727;g1ef489c575a_2_50"/>
          <p:cNvSpPr/>
          <p:nvPr/>
        </p:nvSpPr>
        <p:spPr>
          <a:xfrm flipH="1">
            <a:off x="10215389" y="523901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728" name="Google Shape;728;g1ef489c575a_2_50"/>
          <p:cNvCxnSpPr/>
          <p:nvPr/>
        </p:nvCxnSpPr>
        <p:spPr>
          <a:xfrm>
            <a:off x="3237641" y="4312186"/>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729" name="Google Shape;729;g1ef489c575a_2_50"/>
          <p:cNvCxnSpPr/>
          <p:nvPr/>
        </p:nvCxnSpPr>
        <p:spPr>
          <a:xfrm>
            <a:off x="2317030" y="5240791"/>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730" name="Google Shape;730;g1ef489c575a_2_50"/>
          <p:cNvCxnSpPr/>
          <p:nvPr/>
        </p:nvCxnSpPr>
        <p:spPr>
          <a:xfrm>
            <a:off x="2317030" y="4309636"/>
            <a:ext cx="2164963" cy="308685"/>
          </a:xfrm>
          <a:prstGeom prst="straightConnector1">
            <a:avLst/>
          </a:prstGeom>
          <a:noFill/>
          <a:ln cap="flat" cmpd="sng" w="19050">
            <a:solidFill>
              <a:schemeClr val="accent1"/>
            </a:solidFill>
            <a:prstDash val="dash"/>
            <a:round/>
            <a:headEnd len="sm" w="sm" type="none"/>
            <a:tailEnd len="sm" w="sm" type="none"/>
          </a:ln>
        </p:spPr>
      </p:cxnSp>
      <p:sp>
        <p:nvSpPr>
          <p:cNvPr id="731" name="Google Shape;731;g1ef489c575a_2_50"/>
          <p:cNvSpPr/>
          <p:nvPr/>
        </p:nvSpPr>
        <p:spPr>
          <a:xfrm flipH="1">
            <a:off x="7511589" y="492173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cxnSp>
        <p:nvCxnSpPr>
          <p:cNvPr id="732" name="Google Shape;732;g1ef489c575a_2_50"/>
          <p:cNvCxnSpPr/>
          <p:nvPr/>
        </p:nvCxnSpPr>
        <p:spPr>
          <a:xfrm flipH="1" rot="10800000">
            <a:off x="7511589" y="4626671"/>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733" name="Google Shape;733;g1ef489c575a_2_50"/>
          <p:cNvCxnSpPr/>
          <p:nvPr/>
        </p:nvCxnSpPr>
        <p:spPr>
          <a:xfrm flipH="1" rot="10800000">
            <a:off x="7821148" y="4934718"/>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734" name="Google Shape;734;g1ef489c575a_2_50"/>
          <p:cNvCxnSpPr/>
          <p:nvPr/>
        </p:nvCxnSpPr>
        <p:spPr>
          <a:xfrm flipH="1" rot="10800000">
            <a:off x="7821148" y="4635643"/>
            <a:ext cx="2695371" cy="294106"/>
          </a:xfrm>
          <a:prstGeom prst="straightConnector1">
            <a:avLst/>
          </a:prstGeom>
          <a:noFill/>
          <a:ln cap="flat" cmpd="sng" w="19050">
            <a:solidFill>
              <a:schemeClr val="accent1"/>
            </a:solidFill>
            <a:prstDash val="dash"/>
            <a:round/>
            <a:headEnd len="sm" w="sm" type="none"/>
            <a:tailEnd len="sm" w="sm" type="none"/>
          </a:ln>
        </p:spPr>
      </p:cxnSp>
      <p:sp>
        <p:nvSpPr>
          <p:cNvPr id="735" name="Google Shape;735;g1ef489c575a_2_50"/>
          <p:cNvSpPr/>
          <p:nvPr/>
        </p:nvSpPr>
        <p:spPr>
          <a:xfrm>
            <a:off x="5781956" y="4920777"/>
            <a:ext cx="1395769" cy="369332"/>
          </a:xfrm>
          <a:prstGeom prst="rightArrow">
            <a:avLst>
              <a:gd fmla="val 50000" name="adj1"/>
              <a:gd fmla="val 50000" name="adj2"/>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 name="Google Shape;736;g1ef489c575a_2_50"/>
          <p:cNvSpPr txBox="1"/>
          <p:nvPr/>
        </p:nvSpPr>
        <p:spPr>
          <a:xfrm>
            <a:off x="5819658" y="5290109"/>
            <a:ext cx="12840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MaxPooling</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1ef489c575a_2_180"/>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Basics of CNN </a:t>
            </a:r>
            <a:endParaRPr/>
          </a:p>
        </p:txBody>
      </p:sp>
      <p:sp>
        <p:nvSpPr>
          <p:cNvPr id="743" name="Google Shape;743;g1ef489c575a_2_180"/>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CNN operation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Pooling operation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44" name="Google Shape;744;g1ef489c575a_2_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745" name="Google Shape;745;g1ef489c575a_2_1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746" name="Google Shape;746;g1ef489c575a_2_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747" name="Google Shape;747;g1ef489c575a_2_180"/>
          <p:cNvGrpSpPr/>
          <p:nvPr/>
        </p:nvGrpSpPr>
        <p:grpSpPr>
          <a:xfrm>
            <a:off x="1755598" y="1941156"/>
            <a:ext cx="1546402" cy="1546295"/>
            <a:chOff x="5950075" y="854725"/>
            <a:chExt cx="2904000" cy="2668950"/>
          </a:xfrm>
        </p:grpSpPr>
        <p:sp>
          <p:nvSpPr>
            <p:cNvPr id="748" name="Google Shape;748;g1ef489c575a_2_180"/>
            <p:cNvSpPr/>
            <p:nvPr/>
          </p:nvSpPr>
          <p:spPr>
            <a:xfrm flipH="1">
              <a:off x="5950075" y="854725"/>
              <a:ext cx="2904000" cy="26673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9" name="Google Shape;749;g1ef489c575a_2_180"/>
            <p:cNvSpPr/>
            <p:nvPr/>
          </p:nvSpPr>
          <p:spPr>
            <a:xfrm flipH="1">
              <a:off x="5950075" y="854725"/>
              <a:ext cx="580799" cy="532799"/>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50" name="Google Shape;750;g1ef489c575a_2_180"/>
            <p:cNvSpPr/>
            <p:nvPr/>
          </p:nvSpPr>
          <p:spPr>
            <a:xfrm flipH="1">
              <a:off x="65308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51" name="Google Shape;751;g1ef489c575a_2_180"/>
            <p:cNvSpPr/>
            <p:nvPr/>
          </p:nvSpPr>
          <p:spPr>
            <a:xfrm flipH="1">
              <a:off x="71116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52" name="Google Shape;752;g1ef489c575a_2_180"/>
            <p:cNvSpPr/>
            <p:nvPr/>
          </p:nvSpPr>
          <p:spPr>
            <a:xfrm flipH="1">
              <a:off x="76924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53" name="Google Shape;753;g1ef489c575a_2_180"/>
            <p:cNvSpPr/>
            <p:nvPr/>
          </p:nvSpPr>
          <p:spPr>
            <a:xfrm flipH="1">
              <a:off x="82732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54" name="Google Shape;754;g1ef489c575a_2_180"/>
            <p:cNvSpPr/>
            <p:nvPr/>
          </p:nvSpPr>
          <p:spPr>
            <a:xfrm flipH="1">
              <a:off x="59500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55" name="Google Shape;755;g1ef489c575a_2_180"/>
            <p:cNvSpPr/>
            <p:nvPr/>
          </p:nvSpPr>
          <p:spPr>
            <a:xfrm flipH="1">
              <a:off x="65308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756" name="Google Shape;756;g1ef489c575a_2_180"/>
            <p:cNvSpPr/>
            <p:nvPr/>
          </p:nvSpPr>
          <p:spPr>
            <a:xfrm flipH="1">
              <a:off x="71116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57" name="Google Shape;757;g1ef489c575a_2_180"/>
            <p:cNvSpPr/>
            <p:nvPr/>
          </p:nvSpPr>
          <p:spPr>
            <a:xfrm flipH="1">
              <a:off x="76924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58" name="Google Shape;758;g1ef489c575a_2_180"/>
            <p:cNvSpPr/>
            <p:nvPr/>
          </p:nvSpPr>
          <p:spPr>
            <a:xfrm flipH="1">
              <a:off x="82732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59" name="Google Shape;759;g1ef489c575a_2_180"/>
            <p:cNvSpPr/>
            <p:nvPr/>
          </p:nvSpPr>
          <p:spPr>
            <a:xfrm flipH="1">
              <a:off x="59500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60" name="Google Shape;760;g1ef489c575a_2_180"/>
            <p:cNvSpPr/>
            <p:nvPr/>
          </p:nvSpPr>
          <p:spPr>
            <a:xfrm flipH="1">
              <a:off x="65308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761" name="Google Shape;761;g1ef489c575a_2_180"/>
            <p:cNvSpPr/>
            <p:nvPr/>
          </p:nvSpPr>
          <p:spPr>
            <a:xfrm flipH="1">
              <a:off x="71116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62" name="Google Shape;762;g1ef489c575a_2_180"/>
            <p:cNvSpPr/>
            <p:nvPr/>
          </p:nvSpPr>
          <p:spPr>
            <a:xfrm flipH="1">
              <a:off x="76924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763" name="Google Shape;763;g1ef489c575a_2_180"/>
            <p:cNvSpPr/>
            <p:nvPr/>
          </p:nvSpPr>
          <p:spPr>
            <a:xfrm flipH="1">
              <a:off x="82732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64" name="Google Shape;764;g1ef489c575a_2_180"/>
            <p:cNvSpPr/>
            <p:nvPr/>
          </p:nvSpPr>
          <p:spPr>
            <a:xfrm flipH="1">
              <a:off x="59500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65" name="Google Shape;765;g1ef489c575a_2_180"/>
            <p:cNvSpPr/>
            <p:nvPr/>
          </p:nvSpPr>
          <p:spPr>
            <a:xfrm flipH="1">
              <a:off x="65308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766" name="Google Shape;766;g1ef489c575a_2_180"/>
            <p:cNvSpPr/>
            <p:nvPr/>
          </p:nvSpPr>
          <p:spPr>
            <a:xfrm flipH="1">
              <a:off x="71116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67" name="Google Shape;767;g1ef489c575a_2_180"/>
            <p:cNvSpPr/>
            <p:nvPr/>
          </p:nvSpPr>
          <p:spPr>
            <a:xfrm flipH="1">
              <a:off x="76924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9</a:t>
              </a:r>
              <a:endParaRPr sz="1800">
                <a:solidFill>
                  <a:schemeClr val="dk1"/>
                </a:solidFill>
                <a:latin typeface="Calibri"/>
                <a:ea typeface="Calibri"/>
                <a:cs typeface="Calibri"/>
                <a:sym typeface="Calibri"/>
              </a:endParaRPr>
            </a:p>
          </p:txBody>
        </p:sp>
        <p:sp>
          <p:nvSpPr>
            <p:cNvPr id="768" name="Google Shape;768;g1ef489c575a_2_180"/>
            <p:cNvSpPr/>
            <p:nvPr/>
          </p:nvSpPr>
          <p:spPr>
            <a:xfrm flipH="1">
              <a:off x="82732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69" name="Google Shape;769;g1ef489c575a_2_180"/>
            <p:cNvSpPr/>
            <p:nvPr/>
          </p:nvSpPr>
          <p:spPr>
            <a:xfrm flipH="1">
              <a:off x="59500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70" name="Google Shape;770;g1ef489c575a_2_180"/>
            <p:cNvSpPr/>
            <p:nvPr/>
          </p:nvSpPr>
          <p:spPr>
            <a:xfrm flipH="1">
              <a:off x="65308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71" name="Google Shape;771;g1ef489c575a_2_180"/>
            <p:cNvSpPr/>
            <p:nvPr/>
          </p:nvSpPr>
          <p:spPr>
            <a:xfrm flipH="1">
              <a:off x="71116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72" name="Google Shape;772;g1ef489c575a_2_180"/>
            <p:cNvSpPr/>
            <p:nvPr/>
          </p:nvSpPr>
          <p:spPr>
            <a:xfrm flipH="1">
              <a:off x="76924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73" name="Google Shape;773;g1ef489c575a_2_180"/>
            <p:cNvSpPr/>
            <p:nvPr/>
          </p:nvSpPr>
          <p:spPr>
            <a:xfrm flipH="1">
              <a:off x="82732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grpSp>
      <p:sp>
        <p:nvSpPr>
          <p:cNvPr id="774" name="Google Shape;774;g1ef489c575a_2_180"/>
          <p:cNvSpPr/>
          <p:nvPr/>
        </p:nvSpPr>
        <p:spPr>
          <a:xfrm flipH="1">
            <a:off x="6004962" y="2249841"/>
            <a:ext cx="927841" cy="929599"/>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5" name="Google Shape;775;g1ef489c575a_2_180"/>
          <p:cNvSpPr/>
          <p:nvPr/>
        </p:nvSpPr>
        <p:spPr>
          <a:xfrm flipH="1">
            <a:off x="6004963" y="2249841"/>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76" name="Google Shape;776;g1ef489c575a_2_180"/>
          <p:cNvSpPr/>
          <p:nvPr/>
        </p:nvSpPr>
        <p:spPr>
          <a:xfrm flipH="1">
            <a:off x="6314244" y="2249841"/>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77" name="Google Shape;777;g1ef489c575a_2_180"/>
          <p:cNvSpPr/>
          <p:nvPr/>
        </p:nvSpPr>
        <p:spPr>
          <a:xfrm flipH="1">
            <a:off x="6623524" y="2249841"/>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78" name="Google Shape;778;g1ef489c575a_2_180"/>
          <p:cNvSpPr/>
          <p:nvPr/>
        </p:nvSpPr>
        <p:spPr>
          <a:xfrm flipH="1">
            <a:off x="6004963" y="2560347"/>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779" name="Google Shape;779;g1ef489c575a_2_180"/>
          <p:cNvSpPr/>
          <p:nvPr/>
        </p:nvSpPr>
        <p:spPr>
          <a:xfrm flipH="1">
            <a:off x="6314244" y="2560347"/>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80" name="Google Shape;780;g1ef489c575a_2_180"/>
          <p:cNvSpPr/>
          <p:nvPr/>
        </p:nvSpPr>
        <p:spPr>
          <a:xfrm flipH="1">
            <a:off x="6623524" y="2560347"/>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81" name="Google Shape;781;g1ef489c575a_2_180"/>
          <p:cNvSpPr/>
          <p:nvPr/>
        </p:nvSpPr>
        <p:spPr>
          <a:xfrm flipH="1">
            <a:off x="6004963" y="2870852"/>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82" name="Google Shape;782;g1ef489c575a_2_180"/>
          <p:cNvSpPr/>
          <p:nvPr/>
        </p:nvSpPr>
        <p:spPr>
          <a:xfrm flipH="1">
            <a:off x="6314244" y="2870852"/>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83" name="Google Shape;783;g1ef489c575a_2_180"/>
          <p:cNvSpPr/>
          <p:nvPr/>
        </p:nvSpPr>
        <p:spPr>
          <a:xfrm flipH="1">
            <a:off x="6623524" y="2870852"/>
            <a:ext cx="309280" cy="309547"/>
          </a:xfrm>
          <a:prstGeom prst="rect">
            <a:avLst/>
          </a:prstGeom>
          <a:gradFill>
            <a:gsLst>
              <a:gs pos="0">
                <a:srgbClr val="B6D7A8"/>
              </a:gs>
              <a:gs pos="64000">
                <a:srgbClr val="A4C2F4"/>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84" name="Google Shape;784;g1ef489c575a_2_180"/>
          <p:cNvSpPr/>
          <p:nvPr/>
        </p:nvSpPr>
        <p:spPr>
          <a:xfrm flipH="1">
            <a:off x="4539122" y="225070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85" name="Google Shape;785;g1ef489c575a_2_180"/>
          <p:cNvSpPr/>
          <p:nvPr/>
        </p:nvSpPr>
        <p:spPr>
          <a:xfrm flipH="1">
            <a:off x="4848403" y="225070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786" name="Google Shape;786;g1ef489c575a_2_180"/>
          <p:cNvSpPr/>
          <p:nvPr/>
        </p:nvSpPr>
        <p:spPr>
          <a:xfrm flipH="1">
            <a:off x="5157683" y="225070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87" name="Google Shape;787;g1ef489c575a_2_180"/>
          <p:cNvSpPr/>
          <p:nvPr/>
        </p:nvSpPr>
        <p:spPr>
          <a:xfrm flipH="1">
            <a:off x="4539122" y="256034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88" name="Google Shape;788;g1ef489c575a_2_180"/>
          <p:cNvSpPr/>
          <p:nvPr/>
        </p:nvSpPr>
        <p:spPr>
          <a:xfrm flipH="1">
            <a:off x="4848403" y="256034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89" name="Google Shape;789;g1ef489c575a_2_180"/>
          <p:cNvSpPr/>
          <p:nvPr/>
        </p:nvSpPr>
        <p:spPr>
          <a:xfrm flipH="1">
            <a:off x="5157683" y="256034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90" name="Google Shape;790;g1ef489c575a_2_180"/>
          <p:cNvSpPr/>
          <p:nvPr/>
        </p:nvSpPr>
        <p:spPr>
          <a:xfrm flipH="1">
            <a:off x="4539122" y="286998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91" name="Google Shape;791;g1ef489c575a_2_180"/>
          <p:cNvSpPr/>
          <p:nvPr/>
        </p:nvSpPr>
        <p:spPr>
          <a:xfrm flipH="1">
            <a:off x="4848403" y="286998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792" name="Google Shape;792;g1ef489c575a_2_180"/>
          <p:cNvSpPr/>
          <p:nvPr/>
        </p:nvSpPr>
        <p:spPr>
          <a:xfrm flipH="1">
            <a:off x="5157683" y="286998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93" name="Google Shape;793;g1ef489c575a_2_180"/>
          <p:cNvSpPr txBox="1"/>
          <p:nvPr/>
        </p:nvSpPr>
        <p:spPr>
          <a:xfrm>
            <a:off x="5548014" y="2529974"/>
            <a:ext cx="402674"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94" name="Google Shape;794;g1ef489c575a_2_180"/>
          <p:cNvSpPr/>
          <p:nvPr/>
        </p:nvSpPr>
        <p:spPr>
          <a:xfrm flipH="1">
            <a:off x="9660629" y="224641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5" name="Google Shape;795;g1ef489c575a_2_180"/>
          <p:cNvSpPr/>
          <p:nvPr/>
        </p:nvSpPr>
        <p:spPr>
          <a:xfrm flipH="1">
            <a:off x="9970189" y="224641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6" name="Google Shape;796;g1ef489c575a_2_180"/>
          <p:cNvSpPr/>
          <p:nvPr/>
        </p:nvSpPr>
        <p:spPr>
          <a:xfrm flipH="1">
            <a:off x="10279748" y="224641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7" name="Google Shape;797;g1ef489c575a_2_180"/>
          <p:cNvSpPr/>
          <p:nvPr/>
        </p:nvSpPr>
        <p:spPr>
          <a:xfrm flipH="1">
            <a:off x="9660629" y="255719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8" name="Google Shape;798;g1ef489c575a_2_180"/>
          <p:cNvSpPr/>
          <p:nvPr/>
        </p:nvSpPr>
        <p:spPr>
          <a:xfrm flipH="1">
            <a:off x="9970189" y="255719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9" name="Google Shape;799;g1ef489c575a_2_180"/>
          <p:cNvSpPr/>
          <p:nvPr/>
        </p:nvSpPr>
        <p:spPr>
          <a:xfrm flipH="1">
            <a:off x="10279748" y="255719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0" name="Google Shape;800;g1ef489c575a_2_180"/>
          <p:cNvSpPr/>
          <p:nvPr/>
        </p:nvSpPr>
        <p:spPr>
          <a:xfrm flipH="1">
            <a:off x="9660629" y="286798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1" name="Google Shape;801;g1ef489c575a_2_180"/>
          <p:cNvSpPr/>
          <p:nvPr/>
        </p:nvSpPr>
        <p:spPr>
          <a:xfrm flipH="1">
            <a:off x="9970189" y="286798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2" name="Google Shape;802;g1ef489c575a_2_180"/>
          <p:cNvSpPr/>
          <p:nvPr/>
        </p:nvSpPr>
        <p:spPr>
          <a:xfrm flipH="1">
            <a:off x="10279748" y="286798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803" name="Google Shape;803;g1ef489c575a_2_180"/>
          <p:cNvCxnSpPr/>
          <p:nvPr/>
        </p:nvCxnSpPr>
        <p:spPr>
          <a:xfrm>
            <a:off x="3302000" y="1941156"/>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804" name="Google Shape;804;g1ef489c575a_2_180"/>
          <p:cNvCxnSpPr/>
          <p:nvPr/>
        </p:nvCxnSpPr>
        <p:spPr>
          <a:xfrm>
            <a:off x="2381389" y="2869761"/>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805" name="Google Shape;805;g1ef489c575a_2_180"/>
          <p:cNvCxnSpPr/>
          <p:nvPr/>
        </p:nvCxnSpPr>
        <p:spPr>
          <a:xfrm>
            <a:off x="2381389" y="1938606"/>
            <a:ext cx="2164963" cy="308685"/>
          </a:xfrm>
          <a:prstGeom prst="straightConnector1">
            <a:avLst/>
          </a:prstGeom>
          <a:noFill/>
          <a:ln cap="flat" cmpd="sng" w="19050">
            <a:solidFill>
              <a:schemeClr val="accent1"/>
            </a:solidFill>
            <a:prstDash val="dash"/>
            <a:round/>
            <a:headEnd len="sm" w="sm" type="none"/>
            <a:tailEnd len="sm" w="sm" type="none"/>
          </a:ln>
        </p:spPr>
      </p:cxnSp>
      <p:sp>
        <p:nvSpPr>
          <p:cNvPr id="806" name="Google Shape;806;g1ef489c575a_2_180"/>
          <p:cNvSpPr txBox="1"/>
          <p:nvPr/>
        </p:nvSpPr>
        <p:spPr>
          <a:xfrm>
            <a:off x="7066706" y="2529974"/>
            <a:ext cx="410690"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07" name="Google Shape;807;g1ef489c575a_2_180"/>
          <p:cNvSpPr/>
          <p:nvPr/>
        </p:nvSpPr>
        <p:spPr>
          <a:xfrm flipH="1">
            <a:off x="7575948" y="255070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8" name="Google Shape;808;g1ef489c575a_2_180"/>
          <p:cNvSpPr txBox="1"/>
          <p:nvPr/>
        </p:nvSpPr>
        <p:spPr>
          <a:xfrm>
            <a:off x="7528496" y="2520954"/>
            <a:ext cx="4350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46</a:t>
            </a:r>
            <a:endParaRPr/>
          </a:p>
        </p:txBody>
      </p:sp>
      <p:sp>
        <p:nvSpPr>
          <p:cNvPr id="809" name="Google Shape;809;g1ef489c575a_2_180"/>
          <p:cNvSpPr txBox="1"/>
          <p:nvPr/>
        </p:nvSpPr>
        <p:spPr>
          <a:xfrm>
            <a:off x="10218641" y="2211237"/>
            <a:ext cx="4350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46</a:t>
            </a:r>
            <a:endParaRPr/>
          </a:p>
        </p:txBody>
      </p:sp>
      <p:cxnSp>
        <p:nvCxnSpPr>
          <p:cNvPr id="810" name="Google Shape;810;g1ef489c575a_2_180"/>
          <p:cNvCxnSpPr/>
          <p:nvPr/>
        </p:nvCxnSpPr>
        <p:spPr>
          <a:xfrm flipH="1" rot="10800000">
            <a:off x="7575948" y="2255641"/>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811" name="Google Shape;811;g1ef489c575a_2_180"/>
          <p:cNvCxnSpPr/>
          <p:nvPr/>
        </p:nvCxnSpPr>
        <p:spPr>
          <a:xfrm flipH="1" rot="10800000">
            <a:off x="7885507" y="2563688"/>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812" name="Google Shape;812;g1ef489c575a_2_180"/>
          <p:cNvCxnSpPr/>
          <p:nvPr/>
        </p:nvCxnSpPr>
        <p:spPr>
          <a:xfrm flipH="1" rot="10800000">
            <a:off x="7885507" y="2264613"/>
            <a:ext cx="2695371" cy="294106"/>
          </a:xfrm>
          <a:prstGeom prst="straightConnector1">
            <a:avLst/>
          </a:prstGeom>
          <a:noFill/>
          <a:ln cap="flat" cmpd="sng" w="19050">
            <a:solidFill>
              <a:schemeClr val="accent1"/>
            </a:solidFill>
            <a:prstDash val="dash"/>
            <a:round/>
            <a:headEnd len="sm" w="sm" type="none"/>
            <a:tailEnd len="sm" w="sm" type="none"/>
          </a:ln>
        </p:spPr>
      </p:cxnSp>
      <p:grpSp>
        <p:nvGrpSpPr>
          <p:cNvPr id="813" name="Google Shape;813;g1ef489c575a_2_180"/>
          <p:cNvGrpSpPr/>
          <p:nvPr/>
        </p:nvGrpSpPr>
        <p:grpSpPr>
          <a:xfrm>
            <a:off x="1691239" y="4312186"/>
            <a:ext cx="1546402" cy="1546295"/>
            <a:chOff x="5950075" y="854725"/>
            <a:chExt cx="2904000" cy="2668950"/>
          </a:xfrm>
        </p:grpSpPr>
        <p:sp>
          <p:nvSpPr>
            <p:cNvPr id="814" name="Google Shape;814;g1ef489c575a_2_180"/>
            <p:cNvSpPr/>
            <p:nvPr/>
          </p:nvSpPr>
          <p:spPr>
            <a:xfrm flipH="1">
              <a:off x="5950075" y="854725"/>
              <a:ext cx="2904000" cy="26673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5" name="Google Shape;815;g1ef489c575a_2_180"/>
            <p:cNvSpPr/>
            <p:nvPr/>
          </p:nvSpPr>
          <p:spPr>
            <a:xfrm flipH="1">
              <a:off x="5950075" y="854725"/>
              <a:ext cx="580799" cy="532799"/>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816" name="Google Shape;816;g1ef489c575a_2_180"/>
            <p:cNvSpPr/>
            <p:nvPr/>
          </p:nvSpPr>
          <p:spPr>
            <a:xfrm flipH="1">
              <a:off x="65308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817" name="Google Shape;817;g1ef489c575a_2_180"/>
            <p:cNvSpPr/>
            <p:nvPr/>
          </p:nvSpPr>
          <p:spPr>
            <a:xfrm flipH="1">
              <a:off x="71116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818" name="Google Shape;818;g1ef489c575a_2_180"/>
            <p:cNvSpPr/>
            <p:nvPr/>
          </p:nvSpPr>
          <p:spPr>
            <a:xfrm flipH="1">
              <a:off x="76924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819" name="Google Shape;819;g1ef489c575a_2_180"/>
            <p:cNvSpPr/>
            <p:nvPr/>
          </p:nvSpPr>
          <p:spPr>
            <a:xfrm flipH="1">
              <a:off x="8273275" y="8547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20" name="Google Shape;820;g1ef489c575a_2_180"/>
            <p:cNvSpPr/>
            <p:nvPr/>
          </p:nvSpPr>
          <p:spPr>
            <a:xfrm flipH="1">
              <a:off x="59500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821" name="Google Shape;821;g1ef489c575a_2_180"/>
            <p:cNvSpPr/>
            <p:nvPr/>
          </p:nvSpPr>
          <p:spPr>
            <a:xfrm flipH="1">
              <a:off x="65308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22" name="Google Shape;822;g1ef489c575a_2_180"/>
            <p:cNvSpPr/>
            <p:nvPr/>
          </p:nvSpPr>
          <p:spPr>
            <a:xfrm flipH="1">
              <a:off x="71116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23" name="Google Shape;823;g1ef489c575a_2_180"/>
            <p:cNvSpPr/>
            <p:nvPr/>
          </p:nvSpPr>
          <p:spPr>
            <a:xfrm flipH="1">
              <a:off x="76924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824" name="Google Shape;824;g1ef489c575a_2_180"/>
            <p:cNvSpPr/>
            <p:nvPr/>
          </p:nvSpPr>
          <p:spPr>
            <a:xfrm flipH="1">
              <a:off x="8273275" y="13875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25" name="Google Shape;825;g1ef489c575a_2_180"/>
            <p:cNvSpPr/>
            <p:nvPr/>
          </p:nvSpPr>
          <p:spPr>
            <a:xfrm flipH="1">
              <a:off x="59500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26" name="Google Shape;826;g1ef489c575a_2_180"/>
            <p:cNvSpPr/>
            <p:nvPr/>
          </p:nvSpPr>
          <p:spPr>
            <a:xfrm flipH="1">
              <a:off x="65308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827" name="Google Shape;827;g1ef489c575a_2_180"/>
            <p:cNvSpPr/>
            <p:nvPr/>
          </p:nvSpPr>
          <p:spPr>
            <a:xfrm flipH="1">
              <a:off x="71116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28" name="Google Shape;828;g1ef489c575a_2_180"/>
            <p:cNvSpPr/>
            <p:nvPr/>
          </p:nvSpPr>
          <p:spPr>
            <a:xfrm flipH="1">
              <a:off x="76924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829" name="Google Shape;829;g1ef489c575a_2_180"/>
            <p:cNvSpPr/>
            <p:nvPr/>
          </p:nvSpPr>
          <p:spPr>
            <a:xfrm flipH="1">
              <a:off x="8273275" y="19219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30" name="Google Shape;830;g1ef489c575a_2_180"/>
            <p:cNvSpPr/>
            <p:nvPr/>
          </p:nvSpPr>
          <p:spPr>
            <a:xfrm flipH="1">
              <a:off x="59500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31" name="Google Shape;831;g1ef489c575a_2_180"/>
            <p:cNvSpPr/>
            <p:nvPr/>
          </p:nvSpPr>
          <p:spPr>
            <a:xfrm flipH="1">
              <a:off x="65308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32" name="Google Shape;832;g1ef489c575a_2_180"/>
            <p:cNvSpPr/>
            <p:nvPr/>
          </p:nvSpPr>
          <p:spPr>
            <a:xfrm flipH="1">
              <a:off x="71116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833" name="Google Shape;833;g1ef489c575a_2_180"/>
            <p:cNvSpPr/>
            <p:nvPr/>
          </p:nvSpPr>
          <p:spPr>
            <a:xfrm flipH="1">
              <a:off x="76924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9</a:t>
              </a:r>
              <a:endParaRPr sz="1800">
                <a:solidFill>
                  <a:schemeClr val="dk1"/>
                </a:solidFill>
                <a:latin typeface="Calibri"/>
                <a:ea typeface="Calibri"/>
                <a:cs typeface="Calibri"/>
                <a:sym typeface="Calibri"/>
              </a:endParaRPr>
            </a:p>
          </p:txBody>
        </p:sp>
        <p:sp>
          <p:nvSpPr>
            <p:cNvPr id="834" name="Google Shape;834;g1ef489c575a_2_180"/>
            <p:cNvSpPr/>
            <p:nvPr/>
          </p:nvSpPr>
          <p:spPr>
            <a:xfrm flipH="1">
              <a:off x="8273275" y="245642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p:txBody>
        </p:sp>
        <p:sp>
          <p:nvSpPr>
            <p:cNvPr id="835" name="Google Shape;835;g1ef489c575a_2_180"/>
            <p:cNvSpPr/>
            <p:nvPr/>
          </p:nvSpPr>
          <p:spPr>
            <a:xfrm flipH="1">
              <a:off x="59500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36" name="Google Shape;836;g1ef489c575a_2_180"/>
            <p:cNvSpPr/>
            <p:nvPr/>
          </p:nvSpPr>
          <p:spPr>
            <a:xfrm flipH="1">
              <a:off x="65308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37" name="Google Shape;837;g1ef489c575a_2_180"/>
            <p:cNvSpPr/>
            <p:nvPr/>
          </p:nvSpPr>
          <p:spPr>
            <a:xfrm flipH="1">
              <a:off x="71116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838" name="Google Shape;838;g1ef489c575a_2_180"/>
            <p:cNvSpPr/>
            <p:nvPr/>
          </p:nvSpPr>
          <p:spPr>
            <a:xfrm flipH="1">
              <a:off x="76924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39" name="Google Shape;839;g1ef489c575a_2_180"/>
            <p:cNvSpPr/>
            <p:nvPr/>
          </p:nvSpPr>
          <p:spPr>
            <a:xfrm flipH="1">
              <a:off x="8273275" y="2990875"/>
              <a:ext cx="580800" cy="532800"/>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grpSp>
      <p:sp>
        <p:nvSpPr>
          <p:cNvPr id="840" name="Google Shape;840;g1ef489c575a_2_180"/>
          <p:cNvSpPr/>
          <p:nvPr/>
        </p:nvSpPr>
        <p:spPr>
          <a:xfrm flipH="1">
            <a:off x="4474763" y="462173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841" name="Google Shape;841;g1ef489c575a_2_180"/>
          <p:cNvSpPr/>
          <p:nvPr/>
        </p:nvSpPr>
        <p:spPr>
          <a:xfrm flipH="1">
            <a:off x="4784044" y="462173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842" name="Google Shape;842;g1ef489c575a_2_180"/>
          <p:cNvSpPr/>
          <p:nvPr/>
        </p:nvSpPr>
        <p:spPr>
          <a:xfrm flipH="1">
            <a:off x="5093324" y="4621733"/>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43" name="Google Shape;843;g1ef489c575a_2_180"/>
          <p:cNvSpPr/>
          <p:nvPr/>
        </p:nvSpPr>
        <p:spPr>
          <a:xfrm flipH="1">
            <a:off x="4474763" y="493137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44" name="Google Shape;844;g1ef489c575a_2_180"/>
          <p:cNvSpPr/>
          <p:nvPr/>
        </p:nvSpPr>
        <p:spPr>
          <a:xfrm flipH="1">
            <a:off x="4784044" y="493137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845" name="Google Shape;845;g1ef489c575a_2_180"/>
          <p:cNvSpPr/>
          <p:nvPr/>
        </p:nvSpPr>
        <p:spPr>
          <a:xfrm flipH="1">
            <a:off x="5093324" y="4931375"/>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46" name="Google Shape;846;g1ef489c575a_2_180"/>
          <p:cNvSpPr/>
          <p:nvPr/>
        </p:nvSpPr>
        <p:spPr>
          <a:xfrm flipH="1">
            <a:off x="4474763" y="524101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47" name="Google Shape;847;g1ef489c575a_2_180"/>
          <p:cNvSpPr/>
          <p:nvPr/>
        </p:nvSpPr>
        <p:spPr>
          <a:xfrm flipH="1">
            <a:off x="4784044" y="524101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848" name="Google Shape;848;g1ef489c575a_2_180"/>
          <p:cNvSpPr/>
          <p:nvPr/>
        </p:nvSpPr>
        <p:spPr>
          <a:xfrm flipH="1">
            <a:off x="5093324" y="5241016"/>
            <a:ext cx="309280" cy="308685"/>
          </a:xfrm>
          <a:prstGeom prst="rect">
            <a:avLst/>
          </a:prstGeom>
          <a:gradFill>
            <a:gsLst>
              <a:gs pos="0">
                <a:srgbClr val="FFF2CC"/>
              </a:gs>
              <a:gs pos="100000">
                <a:srgbClr val="9F39D5">
                  <a:alpha val="1647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849" name="Google Shape;849;g1ef489c575a_2_180"/>
          <p:cNvSpPr/>
          <p:nvPr/>
        </p:nvSpPr>
        <p:spPr>
          <a:xfrm flipH="1">
            <a:off x="9596270" y="461744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0" name="Google Shape;850;g1ef489c575a_2_180"/>
          <p:cNvSpPr/>
          <p:nvPr/>
        </p:nvSpPr>
        <p:spPr>
          <a:xfrm flipH="1">
            <a:off x="9905830" y="461744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1" name="Google Shape;851;g1ef489c575a_2_180"/>
          <p:cNvSpPr/>
          <p:nvPr/>
        </p:nvSpPr>
        <p:spPr>
          <a:xfrm flipH="1">
            <a:off x="10215389" y="4617442"/>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52" name="Google Shape;852;g1ef489c575a_2_180"/>
          <p:cNvSpPr/>
          <p:nvPr/>
        </p:nvSpPr>
        <p:spPr>
          <a:xfrm flipH="1">
            <a:off x="9596270" y="492822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3" name="Google Shape;853;g1ef489c575a_2_180"/>
          <p:cNvSpPr/>
          <p:nvPr/>
        </p:nvSpPr>
        <p:spPr>
          <a:xfrm flipH="1">
            <a:off x="9905830" y="492822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4" name="Google Shape;854;g1ef489c575a_2_180"/>
          <p:cNvSpPr/>
          <p:nvPr/>
        </p:nvSpPr>
        <p:spPr>
          <a:xfrm flipH="1">
            <a:off x="10215389" y="492822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5" name="Google Shape;855;g1ef489c575a_2_180"/>
          <p:cNvSpPr/>
          <p:nvPr/>
        </p:nvSpPr>
        <p:spPr>
          <a:xfrm flipH="1">
            <a:off x="9596270" y="523901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6" name="Google Shape;856;g1ef489c575a_2_180"/>
          <p:cNvSpPr/>
          <p:nvPr/>
        </p:nvSpPr>
        <p:spPr>
          <a:xfrm flipH="1">
            <a:off x="9905830" y="523901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7" name="Google Shape;857;g1ef489c575a_2_180"/>
          <p:cNvSpPr/>
          <p:nvPr/>
        </p:nvSpPr>
        <p:spPr>
          <a:xfrm flipH="1">
            <a:off x="10215389" y="5239013"/>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858" name="Google Shape;858;g1ef489c575a_2_180"/>
          <p:cNvCxnSpPr/>
          <p:nvPr/>
        </p:nvCxnSpPr>
        <p:spPr>
          <a:xfrm>
            <a:off x="3237641" y="4312186"/>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859" name="Google Shape;859;g1ef489c575a_2_180"/>
          <p:cNvCxnSpPr/>
          <p:nvPr/>
        </p:nvCxnSpPr>
        <p:spPr>
          <a:xfrm>
            <a:off x="2317030" y="5240791"/>
            <a:ext cx="2164963" cy="308685"/>
          </a:xfrm>
          <a:prstGeom prst="straightConnector1">
            <a:avLst/>
          </a:prstGeom>
          <a:noFill/>
          <a:ln cap="flat" cmpd="sng" w="19050">
            <a:solidFill>
              <a:schemeClr val="accent1"/>
            </a:solidFill>
            <a:prstDash val="dash"/>
            <a:round/>
            <a:headEnd len="sm" w="sm" type="none"/>
            <a:tailEnd len="sm" w="sm" type="none"/>
          </a:ln>
        </p:spPr>
      </p:cxnSp>
      <p:cxnSp>
        <p:nvCxnSpPr>
          <p:cNvPr id="860" name="Google Shape;860;g1ef489c575a_2_180"/>
          <p:cNvCxnSpPr/>
          <p:nvPr/>
        </p:nvCxnSpPr>
        <p:spPr>
          <a:xfrm>
            <a:off x="2317030" y="4309636"/>
            <a:ext cx="2164963" cy="308685"/>
          </a:xfrm>
          <a:prstGeom prst="straightConnector1">
            <a:avLst/>
          </a:prstGeom>
          <a:noFill/>
          <a:ln cap="flat" cmpd="sng" w="19050">
            <a:solidFill>
              <a:schemeClr val="accent1"/>
            </a:solidFill>
            <a:prstDash val="dash"/>
            <a:round/>
            <a:headEnd len="sm" w="sm" type="none"/>
            <a:tailEnd len="sm" w="sm" type="none"/>
          </a:ln>
        </p:spPr>
      </p:cxnSp>
      <p:sp>
        <p:nvSpPr>
          <p:cNvPr id="861" name="Google Shape;861;g1ef489c575a_2_180"/>
          <p:cNvSpPr/>
          <p:nvPr/>
        </p:nvSpPr>
        <p:spPr>
          <a:xfrm flipH="1">
            <a:off x="7511589" y="4921737"/>
            <a:ext cx="309559" cy="309826"/>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cxnSp>
        <p:nvCxnSpPr>
          <p:cNvPr id="862" name="Google Shape;862;g1ef489c575a_2_180"/>
          <p:cNvCxnSpPr/>
          <p:nvPr/>
        </p:nvCxnSpPr>
        <p:spPr>
          <a:xfrm flipH="1" rot="10800000">
            <a:off x="7511589" y="4626671"/>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863" name="Google Shape;863;g1ef489c575a_2_180"/>
          <p:cNvCxnSpPr/>
          <p:nvPr/>
        </p:nvCxnSpPr>
        <p:spPr>
          <a:xfrm flipH="1" rot="10800000">
            <a:off x="7821148" y="4934718"/>
            <a:ext cx="2695371" cy="294106"/>
          </a:xfrm>
          <a:prstGeom prst="straightConnector1">
            <a:avLst/>
          </a:prstGeom>
          <a:noFill/>
          <a:ln cap="flat" cmpd="sng" w="19050">
            <a:solidFill>
              <a:schemeClr val="accent1"/>
            </a:solidFill>
            <a:prstDash val="dash"/>
            <a:round/>
            <a:headEnd len="sm" w="sm" type="none"/>
            <a:tailEnd len="sm" w="sm" type="none"/>
          </a:ln>
        </p:spPr>
      </p:cxnSp>
      <p:cxnSp>
        <p:nvCxnSpPr>
          <p:cNvPr id="864" name="Google Shape;864;g1ef489c575a_2_180"/>
          <p:cNvCxnSpPr/>
          <p:nvPr/>
        </p:nvCxnSpPr>
        <p:spPr>
          <a:xfrm flipH="1" rot="10800000">
            <a:off x="7821148" y="4635643"/>
            <a:ext cx="2695371" cy="294106"/>
          </a:xfrm>
          <a:prstGeom prst="straightConnector1">
            <a:avLst/>
          </a:prstGeom>
          <a:noFill/>
          <a:ln cap="flat" cmpd="sng" w="19050">
            <a:solidFill>
              <a:schemeClr val="accent1"/>
            </a:solidFill>
            <a:prstDash val="dash"/>
            <a:round/>
            <a:headEnd len="sm" w="sm" type="none"/>
            <a:tailEnd len="sm" w="sm" type="none"/>
          </a:ln>
        </p:spPr>
      </p:cxnSp>
      <p:sp>
        <p:nvSpPr>
          <p:cNvPr id="865" name="Google Shape;865;g1ef489c575a_2_180"/>
          <p:cNvSpPr/>
          <p:nvPr/>
        </p:nvSpPr>
        <p:spPr>
          <a:xfrm>
            <a:off x="5781956" y="4920777"/>
            <a:ext cx="1395769" cy="369332"/>
          </a:xfrm>
          <a:prstGeom prst="rightArrow">
            <a:avLst>
              <a:gd fmla="val 50000" name="adj1"/>
              <a:gd fmla="val 50000" name="adj2"/>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6" name="Google Shape;866;g1ef489c575a_2_180"/>
          <p:cNvSpPr txBox="1"/>
          <p:nvPr/>
        </p:nvSpPr>
        <p:spPr>
          <a:xfrm>
            <a:off x="5819658" y="5290109"/>
            <a:ext cx="12840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MaxPooling</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1ef489c575a_2_30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LeNet-5</a:t>
            </a:r>
            <a:endParaRPr/>
          </a:p>
        </p:txBody>
      </p:sp>
      <p:sp>
        <p:nvSpPr>
          <p:cNvPr id="873" name="Google Shape;873;g1ef489c575a_2_3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874" name="Google Shape;874;g1ef489c575a_2_3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875" name="Google Shape;875;g1ef489c575a_2_3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6" name="Google Shape;876;g1ef489c575a_2_309"/>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Sigmoid activation after each convolution operation</a:t>
            </a:r>
            <a:endParaRPr/>
          </a:p>
          <a:p>
            <a:pPr indent="-228600" lvl="0" marL="228600" rtl="0" algn="l">
              <a:lnSpc>
                <a:spcPct val="90000"/>
              </a:lnSpc>
              <a:spcBef>
                <a:spcPts val="1000"/>
              </a:spcBef>
              <a:spcAft>
                <a:spcPts val="0"/>
              </a:spcAft>
              <a:buClr>
                <a:schemeClr val="dk1"/>
              </a:buClr>
              <a:buSzPts val="2800"/>
              <a:buChar char="•"/>
            </a:pPr>
            <a:r>
              <a:rPr lang="en-US"/>
              <a:t>Using average pooling</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77" name="Google Shape;877;g1ef489c575a_2_309"/>
          <p:cNvPicPr preferRelativeResize="0"/>
          <p:nvPr/>
        </p:nvPicPr>
        <p:blipFill rotWithShape="1">
          <a:blip r:embed="rId3">
            <a:alphaModFix/>
          </a:blip>
          <a:srcRect b="0" l="0" r="0" t="0"/>
          <a:stretch/>
        </p:blipFill>
        <p:spPr>
          <a:xfrm>
            <a:off x="1383072" y="2551716"/>
            <a:ext cx="9220674" cy="2476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658eb532f4_1_39"/>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Mathematical Formulations for RNN</a:t>
            </a:r>
            <a:endParaRPr/>
          </a:p>
        </p:txBody>
      </p:sp>
      <p:sp>
        <p:nvSpPr>
          <p:cNvPr id="220" name="Google Shape;220;g2658eb532f4_1_39"/>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Now let us look at the mathematical formulations for RNN:</a:t>
            </a:r>
            <a:endParaRPr/>
          </a:p>
          <a:p>
            <a:pPr indent="-406400" lvl="0" marL="457200" rtl="0" algn="l">
              <a:lnSpc>
                <a:spcPct val="115000"/>
              </a:lnSpc>
              <a:spcBef>
                <a:spcPts val="1200"/>
              </a:spcBef>
              <a:spcAft>
                <a:spcPts val="0"/>
              </a:spcAft>
              <a:buSzPts val="2800"/>
              <a:buFont typeface="Calibri"/>
              <a:buChar char="●"/>
            </a:pPr>
            <a:r>
              <a:rPr lang="en-US"/>
              <a:t>h</a:t>
            </a:r>
            <a:r>
              <a:rPr baseline="30000" lang="en-US"/>
              <a:t>t</a:t>
            </a:r>
            <a:r>
              <a:rPr lang="en-US"/>
              <a:t> = tanh(W</a:t>
            </a:r>
            <a:r>
              <a:rPr baseline="-25000" lang="en-US"/>
              <a:t>hh</a:t>
            </a:r>
            <a:r>
              <a:rPr lang="en-US"/>
              <a:t> </a:t>
            </a:r>
            <a:r>
              <a:rPr lang="en-US"/>
              <a:t>h</a:t>
            </a:r>
            <a:r>
              <a:rPr baseline="30000" lang="en-US"/>
              <a:t>t-1</a:t>
            </a:r>
            <a:r>
              <a:rPr lang="en-US"/>
              <a:t> + </a:t>
            </a:r>
            <a:r>
              <a:rPr lang="en-US"/>
              <a:t>W</a:t>
            </a:r>
            <a:r>
              <a:rPr baseline="-25000" lang="en-US"/>
              <a:t>xh</a:t>
            </a:r>
            <a:r>
              <a:rPr lang="en-US"/>
              <a:t>x</a:t>
            </a:r>
            <a:r>
              <a:rPr baseline="30000" lang="en-US"/>
              <a:t>t</a:t>
            </a:r>
            <a:r>
              <a:rPr lang="en-US"/>
              <a:t> + b), where</a:t>
            </a:r>
            <a:endParaRPr/>
          </a:p>
          <a:p>
            <a:pPr indent="-406400" lvl="0" marL="457200" rtl="0" algn="l">
              <a:lnSpc>
                <a:spcPct val="115000"/>
              </a:lnSpc>
              <a:spcBef>
                <a:spcPts val="0"/>
              </a:spcBef>
              <a:spcAft>
                <a:spcPts val="0"/>
              </a:spcAft>
              <a:buSzPts val="2800"/>
              <a:buFont typeface="Calibri"/>
              <a:buChar char="●"/>
            </a:pPr>
            <a:r>
              <a:rPr lang="en-US"/>
              <a:t>h</a:t>
            </a:r>
            <a:r>
              <a:rPr baseline="30000" lang="en-US"/>
              <a:t>t-1</a:t>
            </a:r>
            <a:r>
              <a:rPr lang="en-US"/>
              <a:t> represents the information at the previous step in the sequence. It's a vector that stores the learned information up to that point.</a:t>
            </a:r>
            <a:endParaRPr/>
          </a:p>
          <a:p>
            <a:pPr indent="-406400" lvl="0" marL="457200" rtl="0" algn="l">
              <a:lnSpc>
                <a:spcPct val="115000"/>
              </a:lnSpc>
              <a:spcBef>
                <a:spcPts val="0"/>
              </a:spcBef>
              <a:spcAft>
                <a:spcPts val="0"/>
              </a:spcAft>
              <a:buSzPts val="2800"/>
              <a:buFont typeface="Calibri"/>
              <a:buChar char="●"/>
            </a:pPr>
            <a:r>
              <a:rPr lang="en-US"/>
              <a:t>x</a:t>
            </a:r>
            <a:r>
              <a:rPr baseline="30000" lang="en-US"/>
              <a:t>t</a:t>
            </a:r>
            <a:r>
              <a:rPr lang="en-US"/>
              <a:t> represents the new input data at current time step</a:t>
            </a:r>
            <a:endParaRPr/>
          </a:p>
          <a:p>
            <a:pPr indent="-406400" lvl="0" marL="457200" rtl="0" algn="l">
              <a:lnSpc>
                <a:spcPct val="115000"/>
              </a:lnSpc>
              <a:spcBef>
                <a:spcPts val="0"/>
              </a:spcBef>
              <a:spcAft>
                <a:spcPts val="0"/>
              </a:spcAft>
              <a:buSzPts val="2800"/>
              <a:buFont typeface="Calibri"/>
              <a:buChar char="●"/>
            </a:pPr>
            <a:r>
              <a:rPr lang="en-US"/>
              <a:t>h</a:t>
            </a:r>
            <a:r>
              <a:rPr baseline="30000" lang="en-US"/>
              <a:t>t </a:t>
            </a:r>
            <a:r>
              <a:rPr lang="en-US"/>
              <a:t>represents the next hidden state calculated based on a weighted sum of </a:t>
            </a:r>
            <a:r>
              <a:rPr lang="en-US"/>
              <a:t>h</a:t>
            </a:r>
            <a:r>
              <a:rPr baseline="30000" lang="en-US"/>
              <a:t>t-1</a:t>
            </a:r>
            <a:r>
              <a:rPr lang="en-US"/>
              <a:t> and x</a:t>
            </a:r>
            <a:r>
              <a:rPr baseline="30000" lang="en-US"/>
              <a:t>t</a:t>
            </a:r>
            <a:r>
              <a:rPr lang="en-US"/>
              <a:t>.</a:t>
            </a:r>
            <a:endParaRPr/>
          </a:p>
          <a:p>
            <a:pPr indent="0" lvl="0" marL="0" rtl="0" algn="l">
              <a:spcBef>
                <a:spcPts val="1200"/>
              </a:spcBef>
              <a:spcAft>
                <a:spcPts val="0"/>
              </a:spcAft>
              <a:buNone/>
            </a:pPr>
            <a:r>
              <a:t/>
            </a:r>
            <a:endParaRPr b="1"/>
          </a:p>
        </p:txBody>
      </p:sp>
      <p:sp>
        <p:nvSpPr>
          <p:cNvPr id="221" name="Google Shape;221;g2658eb532f4_1_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1ef489c575a_2_31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ImageNet</a:t>
            </a:r>
            <a:endParaRPr/>
          </a:p>
        </p:txBody>
      </p:sp>
      <p:sp>
        <p:nvSpPr>
          <p:cNvPr id="883" name="Google Shape;883;g1ef489c575a_2_319"/>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ImageNet is a dataset with over 15 million labeled high-resolution images belonging to roughly 22,000 categories.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84" name="Google Shape;884;g1ef489c575a_2_3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885" name="Google Shape;885;g1ef489c575a_2_3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886" name="Google Shape;886;g1ef489c575a_2_3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87" name="Google Shape;887;g1ef489c575a_2_319"/>
          <p:cNvPicPr preferRelativeResize="0"/>
          <p:nvPr/>
        </p:nvPicPr>
        <p:blipFill rotWithShape="1">
          <a:blip r:embed="rId3">
            <a:alphaModFix/>
          </a:blip>
          <a:srcRect b="0" l="0" r="0" t="0"/>
          <a:stretch/>
        </p:blipFill>
        <p:spPr>
          <a:xfrm>
            <a:off x="936701" y="2301833"/>
            <a:ext cx="9988519" cy="34074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1ef489c575a_2_328"/>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AlexNet (2012)</a:t>
            </a:r>
            <a:endParaRPr/>
          </a:p>
        </p:txBody>
      </p:sp>
      <p:sp>
        <p:nvSpPr>
          <p:cNvPr id="894" name="Google Shape;894;g1ef489c575a_2_328"/>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Can we train larger deep convolutional neural network using GPU?</a:t>
            </a:r>
            <a:endParaRPr/>
          </a:p>
          <a:p>
            <a:pPr indent="-228600" lvl="0" marL="228600" rtl="0" algn="l">
              <a:lnSpc>
                <a:spcPct val="90000"/>
              </a:lnSpc>
              <a:spcBef>
                <a:spcPts val="1000"/>
              </a:spcBef>
              <a:spcAft>
                <a:spcPts val="0"/>
              </a:spcAft>
              <a:buClr>
                <a:schemeClr val="dk1"/>
              </a:buClr>
              <a:buSzPts val="2800"/>
              <a:buChar char="•"/>
            </a:pPr>
            <a:r>
              <a:rPr lang="en-US"/>
              <a:t>Issues and solutions:</a:t>
            </a:r>
            <a:endParaRPr/>
          </a:p>
          <a:p>
            <a:pPr indent="-228600" lvl="1" marL="685800" rtl="0" algn="l">
              <a:lnSpc>
                <a:spcPct val="90000"/>
              </a:lnSpc>
              <a:spcBef>
                <a:spcPts val="500"/>
              </a:spcBef>
              <a:spcAft>
                <a:spcPts val="0"/>
              </a:spcAft>
              <a:buClr>
                <a:schemeClr val="dk1"/>
              </a:buClr>
              <a:buSzPts val="2400"/>
              <a:buChar char="•"/>
            </a:pPr>
            <a:r>
              <a:rPr lang="en-US"/>
              <a:t>Larger Training Dataset -&gt; ImageNet</a:t>
            </a:r>
            <a:endParaRPr/>
          </a:p>
          <a:p>
            <a:pPr indent="-228600" lvl="1" marL="685800" rtl="0" algn="l">
              <a:lnSpc>
                <a:spcPct val="90000"/>
              </a:lnSpc>
              <a:spcBef>
                <a:spcPts val="500"/>
              </a:spcBef>
              <a:spcAft>
                <a:spcPts val="0"/>
              </a:spcAft>
              <a:buClr>
                <a:schemeClr val="dk1"/>
              </a:buClr>
              <a:buSzPts val="2400"/>
              <a:buChar char="•"/>
            </a:pPr>
            <a:r>
              <a:rPr lang="en-US"/>
              <a:t>Computation resources -&gt; Implementation of AlexNet on GPU.</a:t>
            </a:r>
            <a:endParaRPr/>
          </a:p>
          <a:p>
            <a:pPr indent="-228600" lvl="0" marL="228600" rtl="0" algn="l">
              <a:lnSpc>
                <a:spcPct val="90000"/>
              </a:lnSpc>
              <a:spcBef>
                <a:spcPts val="1000"/>
              </a:spcBef>
              <a:spcAft>
                <a:spcPts val="0"/>
              </a:spcAft>
              <a:buClr>
                <a:schemeClr val="dk1"/>
              </a:buClr>
              <a:buSzPts val="2800"/>
              <a:buChar char="•"/>
            </a:pPr>
            <a:r>
              <a:rPr lang="en-US"/>
              <a:t>It’s the first work that uses GPU to train a deep neural network</a:t>
            </a:r>
            <a:endParaRPr/>
          </a:p>
          <a:p>
            <a:pPr indent="-50800" lvl="0" marL="228600" rtl="0" algn="l">
              <a:lnSpc>
                <a:spcPct val="90000"/>
              </a:lnSpc>
              <a:spcBef>
                <a:spcPts val="1000"/>
              </a:spcBef>
              <a:spcAft>
                <a:spcPts val="0"/>
              </a:spcAft>
              <a:buClr>
                <a:schemeClr val="dk1"/>
              </a:buClr>
              <a:buSzPts val="2800"/>
              <a:buNone/>
            </a:pPr>
            <a:r>
              <a:t/>
            </a:r>
            <a:endParaRPr i="1"/>
          </a:p>
          <a:p>
            <a:pPr indent="-50800" lvl="0" marL="228600" rtl="0" algn="l">
              <a:lnSpc>
                <a:spcPct val="90000"/>
              </a:lnSpc>
              <a:spcBef>
                <a:spcPts val="1000"/>
              </a:spcBef>
              <a:spcAft>
                <a:spcPts val="0"/>
              </a:spcAft>
              <a:buClr>
                <a:schemeClr val="dk1"/>
              </a:buClr>
              <a:buSzPts val="2800"/>
              <a:buNone/>
            </a:pPr>
            <a:r>
              <a:t/>
            </a:r>
            <a:endParaRPr/>
          </a:p>
        </p:txBody>
      </p:sp>
      <p:sp>
        <p:nvSpPr>
          <p:cNvPr id="895" name="Google Shape;895;g1ef489c575a_2_3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896" name="Google Shape;896;g1ef489c575a_2_3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897" name="Google Shape;897;g1ef489c575a_2_3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g1ef489c575a_2_33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AlexNet (2012)</a:t>
            </a:r>
            <a:endParaRPr/>
          </a:p>
        </p:txBody>
      </p:sp>
      <p:sp>
        <p:nvSpPr>
          <p:cNvPr id="904" name="Google Shape;904;g1ef489c575a_2_337"/>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Technical details</a:t>
            </a:r>
            <a:endParaRPr/>
          </a:p>
          <a:p>
            <a:pPr indent="-228600" lvl="1" marL="685800" rtl="0" algn="l">
              <a:lnSpc>
                <a:spcPct val="90000"/>
              </a:lnSpc>
              <a:spcBef>
                <a:spcPts val="500"/>
              </a:spcBef>
              <a:spcAft>
                <a:spcPts val="0"/>
              </a:spcAft>
              <a:buClr>
                <a:schemeClr val="dk1"/>
              </a:buClr>
              <a:buSzPts val="2400"/>
              <a:buChar char="•"/>
            </a:pPr>
            <a:r>
              <a:rPr lang="en-US"/>
              <a:t>5 convolutional layers and 3 fully connected layers</a:t>
            </a:r>
            <a:endParaRPr/>
          </a:p>
          <a:p>
            <a:pPr indent="-228600" lvl="1" marL="685800" rtl="0" algn="l">
              <a:lnSpc>
                <a:spcPct val="90000"/>
              </a:lnSpc>
              <a:spcBef>
                <a:spcPts val="500"/>
              </a:spcBef>
              <a:spcAft>
                <a:spcPts val="0"/>
              </a:spcAft>
              <a:buClr>
                <a:schemeClr val="dk1"/>
              </a:buClr>
              <a:buSzPts val="2400"/>
              <a:buChar char="•"/>
            </a:pPr>
            <a:r>
              <a:rPr lang="en-US"/>
              <a:t>Using </a:t>
            </a:r>
            <a:r>
              <a:rPr b="1" lang="en-US"/>
              <a:t>ReLU + LRN </a:t>
            </a:r>
            <a:r>
              <a:rPr lang="en-US"/>
              <a:t>after each convolutional layer</a:t>
            </a:r>
            <a:endParaRPr/>
          </a:p>
          <a:p>
            <a:pPr indent="-228600" lvl="1" marL="685800" rtl="0" algn="l">
              <a:lnSpc>
                <a:spcPct val="90000"/>
              </a:lnSpc>
              <a:spcBef>
                <a:spcPts val="500"/>
              </a:spcBef>
              <a:spcAft>
                <a:spcPts val="0"/>
              </a:spcAft>
              <a:buClr>
                <a:schemeClr val="dk1"/>
              </a:buClr>
              <a:buSzPts val="2400"/>
              <a:buChar char="•"/>
            </a:pPr>
            <a:r>
              <a:rPr lang="en-US"/>
              <a:t>3 </a:t>
            </a:r>
            <a:r>
              <a:rPr b="1" lang="en-US"/>
              <a:t>Max pooling</a:t>
            </a:r>
            <a:r>
              <a:rPr lang="en-US"/>
              <a:t> layer</a:t>
            </a:r>
            <a:endParaRPr/>
          </a:p>
          <a:p>
            <a:pPr indent="-228600" lvl="1" marL="685800" rtl="0" algn="l">
              <a:lnSpc>
                <a:spcPct val="90000"/>
              </a:lnSpc>
              <a:spcBef>
                <a:spcPts val="500"/>
              </a:spcBef>
              <a:spcAft>
                <a:spcPts val="0"/>
              </a:spcAft>
              <a:buClr>
                <a:schemeClr val="dk1"/>
              </a:buClr>
              <a:buSzPts val="2400"/>
              <a:buChar char="•"/>
            </a:pPr>
            <a:r>
              <a:rPr b="1" lang="en-US"/>
              <a:t>Dropout</a:t>
            </a:r>
            <a:r>
              <a:rPr lang="en-US"/>
              <a:t> = 0.5 for the 2 hidden fully connected layers.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i="1"/>
          </a:p>
          <a:p>
            <a:pPr indent="-50800" lvl="0" marL="228600" rtl="0" algn="l">
              <a:lnSpc>
                <a:spcPct val="90000"/>
              </a:lnSpc>
              <a:spcBef>
                <a:spcPts val="1000"/>
              </a:spcBef>
              <a:spcAft>
                <a:spcPts val="0"/>
              </a:spcAft>
              <a:buClr>
                <a:schemeClr val="dk1"/>
              </a:buClr>
              <a:buSzPts val="2800"/>
              <a:buNone/>
            </a:pPr>
            <a:r>
              <a:t/>
            </a:r>
            <a:endParaRPr/>
          </a:p>
        </p:txBody>
      </p:sp>
      <p:sp>
        <p:nvSpPr>
          <p:cNvPr id="905" name="Google Shape;905;g1ef489c575a_2_3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906" name="Google Shape;906;g1ef489c575a_2_3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907" name="Google Shape;907;g1ef489c575a_2_3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08" name="Google Shape;908;g1ef489c575a_2_337"/>
          <p:cNvPicPr preferRelativeResize="0"/>
          <p:nvPr/>
        </p:nvPicPr>
        <p:blipFill rotWithShape="1">
          <a:blip r:embed="rId3">
            <a:alphaModFix/>
          </a:blip>
          <a:srcRect b="0" l="0" r="0" t="0"/>
          <a:stretch/>
        </p:blipFill>
        <p:spPr>
          <a:xfrm>
            <a:off x="1965716" y="3369628"/>
            <a:ext cx="7790426" cy="255685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1ef489c575a_2_34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VGGNet (2014)</a:t>
            </a:r>
            <a:endParaRPr/>
          </a:p>
        </p:txBody>
      </p:sp>
      <p:sp>
        <p:nvSpPr>
          <p:cNvPr id="915" name="Google Shape;915;g1ef489c575a_2_347"/>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What’s the effects of increasing depths of deep CNN network?</a:t>
            </a:r>
            <a:endParaRPr/>
          </a:p>
          <a:p>
            <a:pPr indent="-228600" lvl="0" marL="228600" rtl="0" algn="l">
              <a:lnSpc>
                <a:spcPct val="90000"/>
              </a:lnSpc>
              <a:spcBef>
                <a:spcPts val="1000"/>
              </a:spcBef>
              <a:spcAft>
                <a:spcPts val="0"/>
              </a:spcAft>
              <a:buClr>
                <a:schemeClr val="dk1"/>
              </a:buClr>
              <a:buSzPts val="2800"/>
              <a:buChar char="•"/>
            </a:pPr>
            <a:r>
              <a:rPr lang="en-US"/>
              <a:t>Main contributions:</a:t>
            </a:r>
            <a:endParaRPr/>
          </a:p>
          <a:p>
            <a:pPr indent="-228600" lvl="1" marL="685800" rtl="0" algn="l">
              <a:lnSpc>
                <a:spcPct val="90000"/>
              </a:lnSpc>
              <a:spcBef>
                <a:spcPts val="500"/>
              </a:spcBef>
              <a:spcAft>
                <a:spcPts val="0"/>
              </a:spcAft>
              <a:buClr>
                <a:schemeClr val="dk1"/>
              </a:buClr>
              <a:buSzPts val="2400"/>
              <a:buChar char="•"/>
            </a:pPr>
            <a:r>
              <a:rPr lang="en-US"/>
              <a:t>Design a VGG CNN block that can easily increase the depth by stacking blocks.</a:t>
            </a:r>
            <a:endParaRPr/>
          </a:p>
        </p:txBody>
      </p:sp>
      <p:sp>
        <p:nvSpPr>
          <p:cNvPr id="916" name="Google Shape;916;g1ef489c575a_2_3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917" name="Google Shape;917;g1ef489c575a_2_3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918" name="Google Shape;918;g1ef489c575a_2_3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9" name="Google Shape;919;g1ef489c575a_2_347"/>
          <p:cNvSpPr/>
          <p:nvPr/>
        </p:nvSpPr>
        <p:spPr>
          <a:xfrm>
            <a:off x="2211836" y="3364292"/>
            <a:ext cx="2357308" cy="315857"/>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Conv(3x3)-64</a:t>
            </a:r>
            <a:endParaRPr/>
          </a:p>
        </p:txBody>
      </p:sp>
      <p:sp>
        <p:nvSpPr>
          <p:cNvPr id="920" name="Google Shape;920;g1ef489c575a_2_347"/>
          <p:cNvSpPr/>
          <p:nvPr/>
        </p:nvSpPr>
        <p:spPr>
          <a:xfrm>
            <a:off x="2201848" y="4839683"/>
            <a:ext cx="2357309" cy="315857"/>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RELU</a:t>
            </a:r>
            <a:endParaRPr/>
          </a:p>
        </p:txBody>
      </p:sp>
      <p:sp>
        <p:nvSpPr>
          <p:cNvPr id="921" name="Google Shape;921;g1ef489c575a_2_347"/>
          <p:cNvSpPr/>
          <p:nvPr/>
        </p:nvSpPr>
        <p:spPr>
          <a:xfrm>
            <a:off x="2201848" y="5459047"/>
            <a:ext cx="2357310" cy="315857"/>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maxpool(2x2), stride 2</a:t>
            </a:r>
            <a:endParaRPr/>
          </a:p>
        </p:txBody>
      </p:sp>
      <p:cxnSp>
        <p:nvCxnSpPr>
          <p:cNvPr id="922" name="Google Shape;922;g1ef489c575a_2_347"/>
          <p:cNvCxnSpPr>
            <a:stCxn id="920" idx="2"/>
            <a:endCxn id="921" idx="0"/>
          </p:cNvCxnSpPr>
          <p:nvPr/>
        </p:nvCxnSpPr>
        <p:spPr>
          <a:xfrm>
            <a:off x="3380503" y="5155540"/>
            <a:ext cx="0" cy="303600"/>
          </a:xfrm>
          <a:prstGeom prst="straightConnector1">
            <a:avLst/>
          </a:prstGeom>
          <a:noFill/>
          <a:ln cap="flat" cmpd="sng" w="12700">
            <a:solidFill>
              <a:schemeClr val="accent1"/>
            </a:solidFill>
            <a:prstDash val="solid"/>
            <a:miter lim="800000"/>
            <a:headEnd len="sm" w="sm" type="none"/>
            <a:tailEnd len="med" w="med" type="triangle"/>
          </a:ln>
        </p:spPr>
      </p:cxnSp>
      <p:sp>
        <p:nvSpPr>
          <p:cNvPr id="923" name="Google Shape;923;g1ef489c575a_2_347"/>
          <p:cNvSpPr/>
          <p:nvPr/>
        </p:nvSpPr>
        <p:spPr>
          <a:xfrm>
            <a:off x="2124022" y="3216564"/>
            <a:ext cx="2532937" cy="2735320"/>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g1ef489c575a_2_347"/>
          <p:cNvSpPr/>
          <p:nvPr/>
        </p:nvSpPr>
        <p:spPr>
          <a:xfrm>
            <a:off x="6498391" y="2713861"/>
            <a:ext cx="905436" cy="894596"/>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Google Shape;925;g1ef489c575a_2_347"/>
          <p:cNvSpPr/>
          <p:nvPr/>
        </p:nvSpPr>
        <p:spPr>
          <a:xfrm>
            <a:off x="6596393" y="2788132"/>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Google Shape;926;g1ef489c575a_2_347"/>
          <p:cNvSpPr/>
          <p:nvPr/>
        </p:nvSpPr>
        <p:spPr>
          <a:xfrm>
            <a:off x="6596393" y="3253600"/>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g1ef489c575a_2_347"/>
          <p:cNvSpPr/>
          <p:nvPr/>
        </p:nvSpPr>
        <p:spPr>
          <a:xfrm>
            <a:off x="6596393" y="3402397"/>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8" name="Google Shape;928;g1ef489c575a_2_347"/>
          <p:cNvCxnSpPr/>
          <p:nvPr/>
        </p:nvCxnSpPr>
        <p:spPr>
          <a:xfrm>
            <a:off x="6951109" y="3668756"/>
            <a:ext cx="0" cy="189327"/>
          </a:xfrm>
          <a:prstGeom prst="straightConnector1">
            <a:avLst/>
          </a:prstGeom>
          <a:noFill/>
          <a:ln cap="flat" cmpd="sng" w="12700">
            <a:solidFill>
              <a:schemeClr val="accent1"/>
            </a:solidFill>
            <a:prstDash val="solid"/>
            <a:miter lim="800000"/>
            <a:headEnd len="sm" w="sm" type="none"/>
            <a:tailEnd len="med" w="med" type="triangle"/>
          </a:ln>
        </p:spPr>
      </p:cxnSp>
      <p:sp>
        <p:nvSpPr>
          <p:cNvPr id="929" name="Google Shape;929;g1ef489c575a_2_347"/>
          <p:cNvSpPr txBox="1"/>
          <p:nvPr/>
        </p:nvSpPr>
        <p:spPr>
          <a:xfrm>
            <a:off x="6779427" y="3673417"/>
            <a:ext cx="343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cxnSp>
        <p:nvCxnSpPr>
          <p:cNvPr id="930" name="Google Shape;930;g1ef489c575a_2_347"/>
          <p:cNvCxnSpPr/>
          <p:nvPr/>
        </p:nvCxnSpPr>
        <p:spPr>
          <a:xfrm>
            <a:off x="6951109" y="4006596"/>
            <a:ext cx="0" cy="189327"/>
          </a:xfrm>
          <a:prstGeom prst="straightConnector1">
            <a:avLst/>
          </a:prstGeom>
          <a:noFill/>
          <a:ln cap="flat" cmpd="sng" w="12700">
            <a:solidFill>
              <a:schemeClr val="accent1"/>
            </a:solidFill>
            <a:prstDash val="solid"/>
            <a:miter lim="800000"/>
            <a:headEnd len="sm" w="sm" type="none"/>
            <a:tailEnd len="med" w="med" type="triangle"/>
          </a:ln>
        </p:spPr>
      </p:cxnSp>
      <p:sp>
        <p:nvSpPr>
          <p:cNvPr id="931" name="Google Shape;931;g1ef489c575a_2_347"/>
          <p:cNvSpPr/>
          <p:nvPr/>
        </p:nvSpPr>
        <p:spPr>
          <a:xfrm>
            <a:off x="6530074" y="5395651"/>
            <a:ext cx="905436" cy="127136"/>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2" name="Google Shape;932;g1ef489c575a_2_347"/>
          <p:cNvSpPr/>
          <p:nvPr/>
        </p:nvSpPr>
        <p:spPr>
          <a:xfrm>
            <a:off x="6530074" y="5588732"/>
            <a:ext cx="905436" cy="127136"/>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3" name="Google Shape;933;g1ef489c575a_2_347"/>
          <p:cNvSpPr/>
          <p:nvPr/>
        </p:nvSpPr>
        <p:spPr>
          <a:xfrm>
            <a:off x="6743088" y="5816145"/>
            <a:ext cx="460254" cy="129658"/>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34" name="Google Shape;934;g1ef489c575a_2_347"/>
          <p:cNvCxnSpPr/>
          <p:nvPr/>
        </p:nvCxnSpPr>
        <p:spPr>
          <a:xfrm>
            <a:off x="4656958" y="3216564"/>
            <a:ext cx="1851010" cy="1032482"/>
          </a:xfrm>
          <a:prstGeom prst="straightConnector1">
            <a:avLst/>
          </a:prstGeom>
          <a:noFill/>
          <a:ln cap="flat" cmpd="sng" w="12700">
            <a:solidFill>
              <a:schemeClr val="accent2"/>
            </a:solidFill>
            <a:prstDash val="dash"/>
            <a:miter lim="800000"/>
            <a:headEnd len="sm" w="sm" type="none"/>
            <a:tailEnd len="sm" w="sm" type="none"/>
          </a:ln>
        </p:spPr>
      </p:cxnSp>
      <p:cxnSp>
        <p:nvCxnSpPr>
          <p:cNvPr id="935" name="Google Shape;935;g1ef489c575a_2_347"/>
          <p:cNvCxnSpPr/>
          <p:nvPr/>
        </p:nvCxnSpPr>
        <p:spPr>
          <a:xfrm flipH="1" rot="10800000">
            <a:off x="4670915" y="5143642"/>
            <a:ext cx="1856207" cy="794167"/>
          </a:xfrm>
          <a:prstGeom prst="straightConnector1">
            <a:avLst/>
          </a:prstGeom>
          <a:noFill/>
          <a:ln cap="flat" cmpd="sng" w="12700">
            <a:solidFill>
              <a:schemeClr val="accent2"/>
            </a:solidFill>
            <a:prstDash val="dash"/>
            <a:miter lim="800000"/>
            <a:headEnd len="sm" w="sm" type="none"/>
            <a:tailEnd len="sm" w="sm" type="none"/>
          </a:ln>
        </p:spPr>
      </p:cxnSp>
      <p:sp>
        <p:nvSpPr>
          <p:cNvPr id="936" name="Google Shape;936;g1ef489c575a_2_347"/>
          <p:cNvSpPr/>
          <p:nvPr/>
        </p:nvSpPr>
        <p:spPr>
          <a:xfrm>
            <a:off x="2204361" y="4294197"/>
            <a:ext cx="2357308" cy="315857"/>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Conv(3x3)-64</a:t>
            </a:r>
            <a:endParaRPr/>
          </a:p>
        </p:txBody>
      </p:sp>
      <p:cxnSp>
        <p:nvCxnSpPr>
          <p:cNvPr id="937" name="Google Shape;937;g1ef489c575a_2_347"/>
          <p:cNvCxnSpPr>
            <a:stCxn id="936" idx="2"/>
            <a:endCxn id="920" idx="0"/>
          </p:cNvCxnSpPr>
          <p:nvPr/>
        </p:nvCxnSpPr>
        <p:spPr>
          <a:xfrm flipH="1">
            <a:off x="3380615" y="4610054"/>
            <a:ext cx="2400" cy="2295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938" name="Google Shape;938;g1ef489c575a_2_347"/>
          <p:cNvCxnSpPr/>
          <p:nvPr/>
        </p:nvCxnSpPr>
        <p:spPr>
          <a:xfrm>
            <a:off x="3380503" y="3730652"/>
            <a:ext cx="0" cy="189327"/>
          </a:xfrm>
          <a:prstGeom prst="straightConnector1">
            <a:avLst/>
          </a:prstGeom>
          <a:noFill/>
          <a:ln cap="flat" cmpd="sng" w="12700">
            <a:solidFill>
              <a:schemeClr val="accent1"/>
            </a:solidFill>
            <a:prstDash val="solid"/>
            <a:miter lim="800000"/>
            <a:headEnd len="sm" w="sm" type="none"/>
            <a:tailEnd len="med" w="med" type="triangle"/>
          </a:ln>
        </p:spPr>
      </p:cxnSp>
      <p:sp>
        <p:nvSpPr>
          <p:cNvPr id="939" name="Google Shape;939;g1ef489c575a_2_347"/>
          <p:cNvSpPr txBox="1"/>
          <p:nvPr/>
        </p:nvSpPr>
        <p:spPr>
          <a:xfrm>
            <a:off x="3208821" y="3735313"/>
            <a:ext cx="343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cxnSp>
        <p:nvCxnSpPr>
          <p:cNvPr id="940" name="Google Shape;940;g1ef489c575a_2_347"/>
          <p:cNvCxnSpPr/>
          <p:nvPr/>
        </p:nvCxnSpPr>
        <p:spPr>
          <a:xfrm>
            <a:off x="3380503" y="4068492"/>
            <a:ext cx="0" cy="189327"/>
          </a:xfrm>
          <a:prstGeom prst="straightConnector1">
            <a:avLst/>
          </a:prstGeom>
          <a:noFill/>
          <a:ln cap="flat" cmpd="sng" w="12700">
            <a:solidFill>
              <a:schemeClr val="accent1"/>
            </a:solidFill>
            <a:prstDash val="solid"/>
            <a:miter lim="800000"/>
            <a:headEnd len="sm" w="sm" type="none"/>
            <a:tailEnd len="med" w="med" type="triangle"/>
          </a:ln>
        </p:spPr>
      </p:cxnSp>
      <p:sp>
        <p:nvSpPr>
          <p:cNvPr id="941" name="Google Shape;941;g1ef489c575a_2_347"/>
          <p:cNvSpPr/>
          <p:nvPr/>
        </p:nvSpPr>
        <p:spPr>
          <a:xfrm>
            <a:off x="6596393" y="3077086"/>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g1ef489c575a_2_347"/>
          <p:cNvSpPr txBox="1"/>
          <p:nvPr/>
        </p:nvSpPr>
        <p:spPr>
          <a:xfrm>
            <a:off x="6779427" y="2749281"/>
            <a:ext cx="343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943" name="Google Shape;943;g1ef489c575a_2_347"/>
          <p:cNvSpPr/>
          <p:nvPr/>
        </p:nvSpPr>
        <p:spPr>
          <a:xfrm>
            <a:off x="6507968" y="4249046"/>
            <a:ext cx="905436" cy="894596"/>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4" name="Google Shape;944;g1ef489c575a_2_347"/>
          <p:cNvSpPr/>
          <p:nvPr/>
        </p:nvSpPr>
        <p:spPr>
          <a:xfrm>
            <a:off x="6605970" y="4323317"/>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g1ef489c575a_2_347"/>
          <p:cNvSpPr/>
          <p:nvPr/>
        </p:nvSpPr>
        <p:spPr>
          <a:xfrm>
            <a:off x="6605970" y="4788785"/>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6" name="Google Shape;946;g1ef489c575a_2_347"/>
          <p:cNvSpPr/>
          <p:nvPr/>
        </p:nvSpPr>
        <p:spPr>
          <a:xfrm>
            <a:off x="6605970" y="4937582"/>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7" name="Google Shape;947;g1ef489c575a_2_347"/>
          <p:cNvSpPr/>
          <p:nvPr/>
        </p:nvSpPr>
        <p:spPr>
          <a:xfrm>
            <a:off x="6605970" y="4612271"/>
            <a:ext cx="728586" cy="109892"/>
          </a:xfrm>
          <a:prstGeom prst="rect">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8" name="Google Shape;948;g1ef489c575a_2_347"/>
          <p:cNvSpPr txBox="1"/>
          <p:nvPr/>
        </p:nvSpPr>
        <p:spPr>
          <a:xfrm>
            <a:off x="6789004" y="4284466"/>
            <a:ext cx="343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949" name="Google Shape;949;g1ef489c575a_2_347"/>
          <p:cNvSpPr txBox="1"/>
          <p:nvPr/>
        </p:nvSpPr>
        <p:spPr>
          <a:xfrm>
            <a:off x="2764367" y="6007048"/>
            <a:ext cx="1159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VGG Block</a:t>
            </a:r>
            <a:endParaRPr/>
          </a:p>
        </p:txBody>
      </p:sp>
      <p:sp>
        <p:nvSpPr>
          <p:cNvPr id="950" name="Google Shape;950;g1ef489c575a_2_347"/>
          <p:cNvSpPr txBox="1"/>
          <p:nvPr/>
        </p:nvSpPr>
        <p:spPr>
          <a:xfrm>
            <a:off x="6527122" y="5980547"/>
            <a:ext cx="9452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VGGNet</a:t>
            </a:r>
            <a:endParaRPr sz="1800">
              <a:solidFill>
                <a:schemeClr val="dk1"/>
              </a:solidFill>
              <a:latin typeface="Calibri"/>
              <a:ea typeface="Calibri"/>
              <a:cs typeface="Calibri"/>
              <a:sym typeface="Calibri"/>
            </a:endParaRPr>
          </a:p>
        </p:txBody>
      </p:sp>
      <p:cxnSp>
        <p:nvCxnSpPr>
          <p:cNvPr id="951" name="Google Shape;951;g1ef489c575a_2_347"/>
          <p:cNvCxnSpPr/>
          <p:nvPr/>
        </p:nvCxnSpPr>
        <p:spPr>
          <a:xfrm>
            <a:off x="6975387" y="5155540"/>
            <a:ext cx="0" cy="189327"/>
          </a:xfrm>
          <a:prstGeom prst="straightConnector1">
            <a:avLst/>
          </a:prstGeom>
          <a:noFill/>
          <a:ln cap="flat" cmpd="sng" w="12700">
            <a:solidFill>
              <a:schemeClr val="accent1"/>
            </a:solidFill>
            <a:prstDash val="solid"/>
            <a:miter lim="800000"/>
            <a:headEnd len="sm" w="sm" type="none"/>
            <a:tailEnd len="med" w="med" type="triangle"/>
          </a:ln>
        </p:spPr>
      </p:cxnSp>
      <p:sp>
        <p:nvSpPr>
          <p:cNvPr id="952" name="Google Shape;952;g1ef489c575a_2_347"/>
          <p:cNvSpPr/>
          <p:nvPr/>
        </p:nvSpPr>
        <p:spPr>
          <a:xfrm>
            <a:off x="7564967" y="5395651"/>
            <a:ext cx="198966" cy="584896"/>
          </a:xfrm>
          <a:prstGeom prst="rightBrace">
            <a:avLst>
              <a:gd fmla="val 8333" name="adj1"/>
              <a:gd fmla="val 5000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g1ef489c575a_2_347"/>
          <p:cNvSpPr txBox="1"/>
          <p:nvPr/>
        </p:nvSpPr>
        <p:spPr>
          <a:xfrm>
            <a:off x="7855091" y="5510087"/>
            <a:ext cx="22562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Fully connected layers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1ef489c575a_2_391"/>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VGGNet (2014)</a:t>
            </a:r>
            <a:endParaRPr/>
          </a:p>
        </p:txBody>
      </p:sp>
      <p:sp>
        <p:nvSpPr>
          <p:cNvPr id="960" name="Google Shape;960;g1ef489c575a_2_3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961" name="Google Shape;961;g1ef489c575a_2_3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962" name="Google Shape;962;g1ef489c575a_2_3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3" name="Google Shape;963;g1ef489c575a_2_391"/>
          <p:cNvPicPr preferRelativeResize="0"/>
          <p:nvPr/>
        </p:nvPicPr>
        <p:blipFill rotWithShape="1">
          <a:blip r:embed="rId3">
            <a:alphaModFix/>
          </a:blip>
          <a:srcRect b="0" l="0" r="0" t="0"/>
          <a:stretch/>
        </p:blipFill>
        <p:spPr>
          <a:xfrm>
            <a:off x="1468803" y="1837656"/>
            <a:ext cx="4068271" cy="4135120"/>
          </a:xfrm>
          <a:prstGeom prst="rect">
            <a:avLst/>
          </a:prstGeom>
          <a:noFill/>
          <a:ln>
            <a:noFill/>
          </a:ln>
        </p:spPr>
      </p:pic>
      <p:pic>
        <p:nvPicPr>
          <p:cNvPr id="964" name="Google Shape;964;g1ef489c575a_2_391"/>
          <p:cNvPicPr preferRelativeResize="0"/>
          <p:nvPr/>
        </p:nvPicPr>
        <p:blipFill rotWithShape="1">
          <a:blip r:embed="rId4">
            <a:alphaModFix/>
          </a:blip>
          <a:srcRect b="0" l="0" r="0" t="0"/>
          <a:stretch/>
        </p:blipFill>
        <p:spPr>
          <a:xfrm>
            <a:off x="6340233" y="4075926"/>
            <a:ext cx="4412302" cy="1896850"/>
          </a:xfrm>
          <a:prstGeom prst="rect">
            <a:avLst/>
          </a:prstGeom>
          <a:noFill/>
          <a:ln>
            <a:noFill/>
          </a:ln>
        </p:spPr>
      </p:pic>
      <p:sp>
        <p:nvSpPr>
          <p:cNvPr id="965" name="Google Shape;965;g1ef489c575a_2_391"/>
          <p:cNvSpPr/>
          <p:nvPr/>
        </p:nvSpPr>
        <p:spPr>
          <a:xfrm>
            <a:off x="1513269" y="2000216"/>
            <a:ext cx="3977640" cy="15748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6" name="Google Shape;966;g1ef489c575a_2_391"/>
          <p:cNvSpPr/>
          <p:nvPr/>
        </p:nvSpPr>
        <p:spPr>
          <a:xfrm>
            <a:off x="6394144" y="4467190"/>
            <a:ext cx="1282904" cy="1459295"/>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g1ef489c575a_2_391"/>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Conclusion: Deeper is better.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ef489c575a_2_404"/>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ResNet (2015)</a:t>
            </a:r>
            <a:endParaRPr/>
          </a:p>
        </p:txBody>
      </p:sp>
      <p:sp>
        <p:nvSpPr>
          <p:cNvPr id="974" name="Google Shape;974;g1ef489c575a_2_404"/>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Is learning better networks as easy as stacking more layers?</a:t>
            </a:r>
            <a:endParaRPr/>
          </a:p>
          <a:p>
            <a:pPr indent="-228600" lvl="0" marL="228600" rtl="0" algn="l">
              <a:lnSpc>
                <a:spcPct val="90000"/>
              </a:lnSpc>
              <a:spcBef>
                <a:spcPts val="1000"/>
              </a:spcBef>
              <a:spcAft>
                <a:spcPts val="0"/>
              </a:spcAft>
              <a:buClr>
                <a:schemeClr val="dk1"/>
              </a:buClr>
              <a:buSzPts val="2800"/>
              <a:buChar char="•"/>
            </a:pPr>
            <a:r>
              <a:rPr lang="en-US"/>
              <a:t>Issues:</a:t>
            </a:r>
            <a:endParaRPr/>
          </a:p>
          <a:p>
            <a:pPr indent="-228600" lvl="1" marL="685800" rtl="0" algn="l">
              <a:lnSpc>
                <a:spcPct val="90000"/>
              </a:lnSpc>
              <a:spcBef>
                <a:spcPts val="500"/>
              </a:spcBef>
              <a:spcAft>
                <a:spcPts val="0"/>
              </a:spcAft>
              <a:buClr>
                <a:schemeClr val="dk1"/>
              </a:buClr>
              <a:buSzPts val="2400"/>
              <a:buChar char="•"/>
            </a:pPr>
            <a:r>
              <a:rPr lang="en-US"/>
              <a:t>Vanishing/exploding gradients -&gt; Well addressed by BatchNorm</a:t>
            </a:r>
            <a:endParaRPr/>
          </a:p>
          <a:p>
            <a:pPr indent="-228600" lvl="1" marL="685800" rtl="0" algn="l">
              <a:lnSpc>
                <a:spcPct val="90000"/>
              </a:lnSpc>
              <a:spcBef>
                <a:spcPts val="500"/>
              </a:spcBef>
              <a:spcAft>
                <a:spcPts val="0"/>
              </a:spcAft>
              <a:buClr>
                <a:schemeClr val="dk1"/>
              </a:buClr>
              <a:buSzPts val="2400"/>
              <a:buChar char="•"/>
            </a:pPr>
            <a:r>
              <a:rPr lang="en-US"/>
              <a:t>Performance degeneration on deeper networks -&gt; Open Problem</a:t>
            </a:r>
            <a:endParaRPr/>
          </a:p>
          <a:p>
            <a:pPr indent="-228600" lvl="0" marL="228600" rtl="0" algn="l">
              <a:lnSpc>
                <a:spcPct val="90000"/>
              </a:lnSpc>
              <a:spcBef>
                <a:spcPts val="1000"/>
              </a:spcBef>
              <a:spcAft>
                <a:spcPts val="0"/>
              </a:spcAft>
              <a:buClr>
                <a:schemeClr val="dk1"/>
              </a:buClr>
              <a:buSzPts val="2800"/>
              <a:buChar char="•"/>
            </a:pPr>
            <a:r>
              <a:rPr lang="en-US"/>
              <a:t>Assumption: </a:t>
            </a:r>
            <a:endParaRPr/>
          </a:p>
          <a:p>
            <a:pPr indent="-228600" lvl="1" marL="685800" rtl="0" algn="l">
              <a:lnSpc>
                <a:spcPct val="90000"/>
              </a:lnSpc>
              <a:spcBef>
                <a:spcPts val="500"/>
              </a:spcBef>
              <a:spcAft>
                <a:spcPts val="0"/>
              </a:spcAft>
              <a:buClr>
                <a:schemeClr val="dk1"/>
              </a:buClr>
              <a:buSzPts val="2400"/>
              <a:buChar char="•"/>
            </a:pPr>
            <a:r>
              <a:rPr lang="en-US"/>
              <a:t>There exists an Identity mapping from deeper to shallower</a:t>
            </a:r>
            <a:endParaRPr/>
          </a:p>
          <a:p>
            <a:pPr indent="-228600" lvl="1" marL="685800" rtl="0" algn="l">
              <a:lnSpc>
                <a:spcPct val="90000"/>
              </a:lnSpc>
              <a:spcBef>
                <a:spcPts val="500"/>
              </a:spcBef>
              <a:spcAft>
                <a:spcPts val="0"/>
              </a:spcAft>
              <a:buClr>
                <a:schemeClr val="dk1"/>
              </a:buClr>
              <a:buSzPts val="2400"/>
              <a:buChar char="•"/>
            </a:pPr>
            <a:r>
              <a:rPr lang="en-US"/>
              <a:t>Easier to learn the residual mapping instead of the identify mapping.</a:t>
            </a:r>
            <a:endParaRPr/>
          </a:p>
          <a:p>
            <a:pPr indent="-228600" lvl="0" marL="228600" rtl="0" algn="l">
              <a:lnSpc>
                <a:spcPct val="90000"/>
              </a:lnSpc>
              <a:spcBef>
                <a:spcPts val="1000"/>
              </a:spcBef>
              <a:spcAft>
                <a:spcPts val="0"/>
              </a:spcAft>
              <a:buClr>
                <a:schemeClr val="dk1"/>
              </a:buClr>
              <a:buSzPts val="2800"/>
              <a:buChar char="•"/>
            </a:pPr>
            <a:r>
              <a:rPr lang="en-US"/>
              <a:t>Solution:</a:t>
            </a:r>
            <a:endParaRPr/>
          </a:p>
          <a:p>
            <a:pPr indent="-228600" lvl="1" marL="685800" rtl="0" algn="l">
              <a:lnSpc>
                <a:spcPct val="90000"/>
              </a:lnSpc>
              <a:spcBef>
                <a:spcPts val="500"/>
              </a:spcBef>
              <a:spcAft>
                <a:spcPts val="0"/>
              </a:spcAft>
              <a:buClr>
                <a:schemeClr val="dk1"/>
              </a:buClr>
              <a:buSzPts val="2400"/>
              <a:buChar char="•"/>
            </a:pPr>
            <a:r>
              <a:rPr lang="en-US"/>
              <a:t>Add residual connection to the CNN network.</a:t>
            </a:r>
            <a:endParaRPr/>
          </a:p>
        </p:txBody>
      </p:sp>
      <p:sp>
        <p:nvSpPr>
          <p:cNvPr id="975" name="Google Shape;975;g1ef489c575a_2_4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976" name="Google Shape;976;g1ef489c575a_2_4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977" name="Google Shape;977;g1ef489c575a_2_4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1ef489c575a_2_413"/>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ResNet (2015)</a:t>
            </a:r>
            <a:endParaRPr/>
          </a:p>
        </p:txBody>
      </p:sp>
      <p:sp>
        <p:nvSpPr>
          <p:cNvPr id="984" name="Google Shape;984;g1ef489c575a_2_413"/>
          <p:cNvSpPr txBox="1"/>
          <p:nvPr>
            <p:ph idx="1" type="body"/>
          </p:nvPr>
        </p:nvSpPr>
        <p:spPr>
          <a:xfrm>
            <a:off x="838200" y="1260629"/>
            <a:ext cx="10515600" cy="4916334"/>
          </a:xfrm>
          <a:prstGeom prst="rect">
            <a:avLst/>
          </a:prstGeom>
          <a:blipFill rotWithShape="1">
            <a:blip r:embed="rId3">
              <a:alphaModFix/>
            </a:blip>
            <a:stretch>
              <a:fillRect b="0" l="-1042" r="0" t="-210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985" name="Google Shape;985;g1ef489c575a_2_4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986" name="Google Shape;986;g1ef489c575a_2_4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987" name="Google Shape;987;g1ef489c575a_2_4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8" name="Google Shape;988;g1ef489c575a_2_413"/>
          <p:cNvSpPr/>
          <p:nvPr/>
        </p:nvSpPr>
        <p:spPr>
          <a:xfrm>
            <a:off x="6993660" y="215521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g1ef489c575a_2_413"/>
          <p:cNvSpPr/>
          <p:nvPr/>
        </p:nvSpPr>
        <p:spPr>
          <a:xfrm>
            <a:off x="7620374" y="21526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0" name="Google Shape;990;g1ef489c575a_2_413"/>
          <p:cNvSpPr/>
          <p:nvPr/>
        </p:nvSpPr>
        <p:spPr>
          <a:xfrm>
            <a:off x="8247088" y="21526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g1ef489c575a_2_413"/>
          <p:cNvSpPr/>
          <p:nvPr/>
        </p:nvSpPr>
        <p:spPr>
          <a:xfrm>
            <a:off x="8897845" y="21526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2" name="Google Shape;992;g1ef489c575a_2_413"/>
          <p:cNvSpPr/>
          <p:nvPr/>
        </p:nvSpPr>
        <p:spPr>
          <a:xfrm>
            <a:off x="7194143" y="189346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g1ef489c575a_2_413"/>
          <p:cNvSpPr/>
          <p:nvPr/>
        </p:nvSpPr>
        <p:spPr>
          <a:xfrm>
            <a:off x="7820043" y="188627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g1ef489c575a_2_413"/>
          <p:cNvSpPr/>
          <p:nvPr/>
        </p:nvSpPr>
        <p:spPr>
          <a:xfrm>
            <a:off x="8445944" y="188368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995" name="Google Shape;995;g1ef489c575a_2_413"/>
          <p:cNvCxnSpPr>
            <a:stCxn id="988" idx="6"/>
            <a:endCxn id="989" idx="2"/>
          </p:cNvCxnSpPr>
          <p:nvPr/>
        </p:nvCxnSpPr>
        <p:spPr>
          <a:xfrm flipH="1" rot="10800000">
            <a:off x="7399517" y="2362782"/>
            <a:ext cx="220800" cy="2700"/>
          </a:xfrm>
          <a:prstGeom prst="straightConnector1">
            <a:avLst/>
          </a:prstGeom>
          <a:noFill/>
          <a:ln cap="flat" cmpd="sng" w="12700">
            <a:solidFill>
              <a:schemeClr val="dk1"/>
            </a:solidFill>
            <a:prstDash val="solid"/>
            <a:miter lim="800000"/>
            <a:headEnd len="sm" w="sm" type="none"/>
            <a:tailEnd len="med" w="med" type="triangle"/>
          </a:ln>
        </p:spPr>
      </p:cxnSp>
      <p:cxnSp>
        <p:nvCxnSpPr>
          <p:cNvPr id="996" name="Google Shape;996;g1ef489c575a_2_413"/>
          <p:cNvCxnSpPr/>
          <p:nvPr/>
        </p:nvCxnSpPr>
        <p:spPr>
          <a:xfrm flipH="1" rot="10800000">
            <a:off x="8026231" y="2360302"/>
            <a:ext cx="220857" cy="2590"/>
          </a:xfrm>
          <a:prstGeom prst="straightConnector1">
            <a:avLst/>
          </a:prstGeom>
          <a:noFill/>
          <a:ln cap="flat" cmpd="sng" w="12700">
            <a:solidFill>
              <a:schemeClr val="dk1"/>
            </a:solidFill>
            <a:prstDash val="solid"/>
            <a:miter lim="800000"/>
            <a:headEnd len="sm" w="sm" type="none"/>
            <a:tailEnd len="med" w="med" type="triangle"/>
          </a:ln>
        </p:spPr>
      </p:cxnSp>
      <p:cxnSp>
        <p:nvCxnSpPr>
          <p:cNvPr id="997" name="Google Shape;997;g1ef489c575a_2_413"/>
          <p:cNvCxnSpPr/>
          <p:nvPr/>
        </p:nvCxnSpPr>
        <p:spPr>
          <a:xfrm flipH="1" rot="10800000">
            <a:off x="8677802" y="2357310"/>
            <a:ext cx="220857" cy="2590"/>
          </a:xfrm>
          <a:prstGeom prst="straightConnector1">
            <a:avLst/>
          </a:prstGeom>
          <a:noFill/>
          <a:ln cap="flat" cmpd="sng" w="12700">
            <a:solidFill>
              <a:schemeClr val="dk1"/>
            </a:solidFill>
            <a:prstDash val="solid"/>
            <a:miter lim="800000"/>
            <a:headEnd len="sm" w="sm" type="none"/>
            <a:tailEnd len="med" w="med" type="triangle"/>
          </a:ln>
        </p:spPr>
      </p:cxnSp>
      <p:sp>
        <p:nvSpPr>
          <p:cNvPr id="998" name="Google Shape;998;g1ef489c575a_2_413"/>
          <p:cNvSpPr txBox="1"/>
          <p:nvPr/>
        </p:nvSpPr>
        <p:spPr>
          <a:xfrm>
            <a:off x="7707459" y="2593572"/>
            <a:ext cx="8510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ResNet</a:t>
            </a:r>
            <a:endParaRPr sz="1800">
              <a:solidFill>
                <a:schemeClr val="dk1"/>
              </a:solidFill>
              <a:latin typeface="Calibri"/>
              <a:ea typeface="Calibri"/>
              <a:cs typeface="Calibri"/>
              <a:sym typeface="Calibri"/>
            </a:endParaRPr>
          </a:p>
        </p:txBody>
      </p:sp>
      <p:sp>
        <p:nvSpPr>
          <p:cNvPr id="999" name="Google Shape;999;g1ef489c575a_2_413"/>
          <p:cNvSpPr/>
          <p:nvPr/>
        </p:nvSpPr>
        <p:spPr>
          <a:xfrm>
            <a:off x="2607101" y="2160801"/>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g1ef489c575a_2_413"/>
          <p:cNvSpPr/>
          <p:nvPr/>
        </p:nvSpPr>
        <p:spPr>
          <a:xfrm>
            <a:off x="3233815" y="2158211"/>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1" name="Google Shape;1001;g1ef489c575a_2_413"/>
          <p:cNvSpPr/>
          <p:nvPr/>
        </p:nvSpPr>
        <p:spPr>
          <a:xfrm>
            <a:off x="3860529" y="2158211"/>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2" name="Google Shape;1002;g1ef489c575a_2_413"/>
          <p:cNvSpPr/>
          <p:nvPr/>
        </p:nvSpPr>
        <p:spPr>
          <a:xfrm>
            <a:off x="4511286" y="2158211"/>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03" name="Google Shape;1003;g1ef489c575a_2_413"/>
          <p:cNvCxnSpPr>
            <a:stCxn id="999" idx="6"/>
            <a:endCxn id="1000" idx="2"/>
          </p:cNvCxnSpPr>
          <p:nvPr/>
        </p:nvCxnSpPr>
        <p:spPr>
          <a:xfrm flipH="1" rot="10800000">
            <a:off x="3012958" y="2368364"/>
            <a:ext cx="220800" cy="2700"/>
          </a:xfrm>
          <a:prstGeom prst="straightConnector1">
            <a:avLst/>
          </a:prstGeom>
          <a:noFill/>
          <a:ln cap="flat" cmpd="sng" w="12700">
            <a:solidFill>
              <a:schemeClr val="dk1"/>
            </a:solidFill>
            <a:prstDash val="solid"/>
            <a:miter lim="800000"/>
            <a:headEnd len="sm" w="sm" type="none"/>
            <a:tailEnd len="med" w="med" type="triangle"/>
          </a:ln>
        </p:spPr>
      </p:cxnSp>
      <p:cxnSp>
        <p:nvCxnSpPr>
          <p:cNvPr id="1004" name="Google Shape;1004;g1ef489c575a_2_413"/>
          <p:cNvCxnSpPr/>
          <p:nvPr/>
        </p:nvCxnSpPr>
        <p:spPr>
          <a:xfrm flipH="1" rot="10800000">
            <a:off x="3639672" y="2365884"/>
            <a:ext cx="220857" cy="2590"/>
          </a:xfrm>
          <a:prstGeom prst="straightConnector1">
            <a:avLst/>
          </a:prstGeom>
          <a:noFill/>
          <a:ln cap="flat" cmpd="sng" w="12700">
            <a:solidFill>
              <a:schemeClr val="dk1"/>
            </a:solidFill>
            <a:prstDash val="solid"/>
            <a:miter lim="800000"/>
            <a:headEnd len="sm" w="sm" type="none"/>
            <a:tailEnd len="med" w="med" type="triangle"/>
          </a:ln>
        </p:spPr>
      </p:cxnSp>
      <p:cxnSp>
        <p:nvCxnSpPr>
          <p:cNvPr id="1005" name="Google Shape;1005;g1ef489c575a_2_413"/>
          <p:cNvCxnSpPr/>
          <p:nvPr/>
        </p:nvCxnSpPr>
        <p:spPr>
          <a:xfrm flipH="1" rot="10800000">
            <a:off x="4291243" y="2362892"/>
            <a:ext cx="220857" cy="2590"/>
          </a:xfrm>
          <a:prstGeom prst="straightConnector1">
            <a:avLst/>
          </a:prstGeom>
          <a:noFill/>
          <a:ln cap="flat" cmpd="sng" w="12700">
            <a:solidFill>
              <a:schemeClr val="dk1"/>
            </a:solidFill>
            <a:prstDash val="solid"/>
            <a:miter lim="800000"/>
            <a:headEnd len="sm" w="sm" type="none"/>
            <a:tailEnd len="med" w="med" type="triangle"/>
          </a:ln>
        </p:spPr>
      </p:cxnSp>
      <p:sp>
        <p:nvSpPr>
          <p:cNvPr id="1006" name="Google Shape;1006;g1ef489c575a_2_413"/>
          <p:cNvSpPr txBox="1"/>
          <p:nvPr/>
        </p:nvSpPr>
        <p:spPr>
          <a:xfrm>
            <a:off x="3050703" y="2594554"/>
            <a:ext cx="15038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Plain Network</a:t>
            </a:r>
            <a:endParaRPr/>
          </a:p>
        </p:txBody>
      </p:sp>
      <p:sp>
        <p:nvSpPr>
          <p:cNvPr id="1007" name="Google Shape;1007;g1ef489c575a_2_413"/>
          <p:cNvSpPr/>
          <p:nvPr/>
        </p:nvSpPr>
        <p:spPr>
          <a:xfrm>
            <a:off x="5429253" y="2183721"/>
            <a:ext cx="1119774" cy="347178"/>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g1ef489c575a_2_413"/>
          <p:cNvSpPr txBox="1"/>
          <p:nvPr/>
        </p:nvSpPr>
        <p:spPr>
          <a:xfrm>
            <a:off x="4443895" y="2145247"/>
            <a:ext cx="563455"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09" name="Google Shape;1009;g1ef489c575a_2_413"/>
          <p:cNvSpPr txBox="1"/>
          <p:nvPr/>
        </p:nvSpPr>
        <p:spPr>
          <a:xfrm>
            <a:off x="3777657" y="2135529"/>
            <a:ext cx="563455"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0" name="Google Shape;1010;g1ef489c575a_2_413"/>
          <p:cNvSpPr txBox="1"/>
          <p:nvPr/>
        </p:nvSpPr>
        <p:spPr>
          <a:xfrm>
            <a:off x="8164216" y="2132212"/>
            <a:ext cx="563455"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11" name="Google Shape;1011;g1ef489c575a_2_413"/>
          <p:cNvSpPr txBox="1"/>
          <p:nvPr/>
        </p:nvSpPr>
        <p:spPr>
          <a:xfrm>
            <a:off x="8838603" y="2160801"/>
            <a:ext cx="563455"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012" name="Google Shape;1012;g1ef489c575a_2_413"/>
          <p:cNvPicPr preferRelativeResize="0"/>
          <p:nvPr/>
        </p:nvPicPr>
        <p:blipFill rotWithShape="1">
          <a:blip r:embed="rId8">
            <a:alphaModFix/>
          </a:blip>
          <a:srcRect b="0" l="0" r="0" t="0"/>
          <a:stretch/>
        </p:blipFill>
        <p:spPr>
          <a:xfrm>
            <a:off x="7707459" y="3498159"/>
            <a:ext cx="3269591" cy="18508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g1ef489c575a_2_44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ResNet (2015)</a:t>
            </a:r>
            <a:endParaRPr/>
          </a:p>
        </p:txBody>
      </p:sp>
      <p:sp>
        <p:nvSpPr>
          <p:cNvPr id="1019" name="Google Shape;1019;g1ef489c575a_2_447"/>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Results:</a:t>
            </a:r>
            <a:endParaRPr/>
          </a:p>
          <a:p>
            <a:pPr indent="-228600" lvl="1" marL="685800" rtl="0" algn="l">
              <a:lnSpc>
                <a:spcPct val="90000"/>
              </a:lnSpc>
              <a:spcBef>
                <a:spcPts val="500"/>
              </a:spcBef>
              <a:spcAft>
                <a:spcPts val="0"/>
              </a:spcAft>
              <a:buClr>
                <a:schemeClr val="dk1"/>
              </a:buClr>
              <a:buSzPts val="2400"/>
              <a:buChar char="•"/>
            </a:pPr>
            <a:r>
              <a:rPr lang="en-US"/>
              <a:t>The performance degeneration for deeper network is gone.</a:t>
            </a:r>
            <a:endParaRPr/>
          </a:p>
          <a:p>
            <a:pPr indent="-228600" lvl="1" marL="685800" rtl="0" algn="l">
              <a:lnSpc>
                <a:spcPct val="90000"/>
              </a:lnSpc>
              <a:spcBef>
                <a:spcPts val="500"/>
              </a:spcBef>
              <a:spcAft>
                <a:spcPts val="0"/>
              </a:spcAft>
              <a:buClr>
                <a:schemeClr val="dk1"/>
              </a:buClr>
              <a:buSzPts val="2400"/>
              <a:buChar char="•"/>
            </a:pPr>
            <a:r>
              <a:rPr lang="en-US"/>
              <a:t>Deeper Resnet comes with better performance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20" name="Google Shape;1020;g1ef489c575a_2_4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021" name="Google Shape;1021;g1ef489c575a_2_4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022" name="Google Shape;1022;g1ef489c575a_2_4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23" name="Google Shape;1023;g1ef489c575a_2_447"/>
          <p:cNvPicPr preferRelativeResize="0"/>
          <p:nvPr/>
        </p:nvPicPr>
        <p:blipFill rotWithShape="1">
          <a:blip r:embed="rId3">
            <a:alphaModFix/>
          </a:blip>
          <a:srcRect b="0" l="0" r="0" t="0"/>
          <a:stretch/>
        </p:blipFill>
        <p:spPr>
          <a:xfrm>
            <a:off x="993973" y="3188175"/>
            <a:ext cx="6293515" cy="2244981"/>
          </a:xfrm>
          <a:prstGeom prst="rect">
            <a:avLst/>
          </a:prstGeom>
          <a:noFill/>
          <a:ln>
            <a:noFill/>
          </a:ln>
        </p:spPr>
      </p:pic>
      <p:pic>
        <p:nvPicPr>
          <p:cNvPr id="1024" name="Google Shape;1024;g1ef489c575a_2_447"/>
          <p:cNvPicPr preferRelativeResize="0"/>
          <p:nvPr/>
        </p:nvPicPr>
        <p:blipFill rotWithShape="1">
          <a:blip r:embed="rId4">
            <a:alphaModFix/>
          </a:blip>
          <a:srcRect b="0" l="0" r="0" t="0"/>
          <a:stretch/>
        </p:blipFill>
        <p:spPr>
          <a:xfrm>
            <a:off x="7569471" y="2960513"/>
            <a:ext cx="3839313" cy="27003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1ef489c575a_2_458"/>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DenseNet (2016)</a:t>
            </a:r>
            <a:endParaRPr/>
          </a:p>
        </p:txBody>
      </p:sp>
      <p:sp>
        <p:nvSpPr>
          <p:cNvPr id="1030" name="Google Shape;1030;g1ef489c575a_2_458"/>
          <p:cNvSpPr txBox="1"/>
          <p:nvPr>
            <p:ph idx="1" type="body"/>
          </p:nvPr>
        </p:nvSpPr>
        <p:spPr>
          <a:xfrm>
            <a:off x="838200" y="1260629"/>
            <a:ext cx="10515600" cy="4916334"/>
          </a:xfrm>
          <a:prstGeom prst="rect">
            <a:avLst/>
          </a:prstGeom>
          <a:blipFill rotWithShape="1">
            <a:blip r:embed="rId3">
              <a:alphaModFix/>
            </a:blip>
            <a:stretch>
              <a:fillRect b="0" l="-1042" r="0" t="-210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1031" name="Google Shape;1031;g1ef489c575a_2_4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032" name="Google Shape;1032;g1ef489c575a_2_4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033" name="Google Shape;1033;g1ef489c575a_2_4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034" name="Google Shape;1034;g1ef489c575a_2_458"/>
          <p:cNvGrpSpPr/>
          <p:nvPr/>
        </p:nvGrpSpPr>
        <p:grpSpPr>
          <a:xfrm>
            <a:off x="2396021" y="2136844"/>
            <a:ext cx="7072288" cy="1772095"/>
            <a:chOff x="2415580" y="1770106"/>
            <a:chExt cx="7072288" cy="1772095"/>
          </a:xfrm>
        </p:grpSpPr>
        <p:sp>
          <p:nvSpPr>
            <p:cNvPr id="1035" name="Google Shape;1035;g1ef489c575a_2_458"/>
            <p:cNvSpPr/>
            <p:nvPr/>
          </p:nvSpPr>
          <p:spPr>
            <a:xfrm>
              <a:off x="2415580" y="27304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g1ef489c575a_2_458"/>
            <p:cNvSpPr/>
            <p:nvPr/>
          </p:nvSpPr>
          <p:spPr>
            <a:xfrm>
              <a:off x="3042294" y="272783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g1ef489c575a_2_458"/>
            <p:cNvSpPr/>
            <p:nvPr/>
          </p:nvSpPr>
          <p:spPr>
            <a:xfrm>
              <a:off x="3669008" y="272783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g1ef489c575a_2_458"/>
            <p:cNvSpPr/>
            <p:nvPr/>
          </p:nvSpPr>
          <p:spPr>
            <a:xfrm>
              <a:off x="4319765" y="272783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g1ef489c575a_2_458"/>
            <p:cNvSpPr/>
            <p:nvPr/>
          </p:nvSpPr>
          <p:spPr>
            <a:xfrm>
              <a:off x="2616063" y="246867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g1ef489c575a_2_458"/>
            <p:cNvSpPr/>
            <p:nvPr/>
          </p:nvSpPr>
          <p:spPr>
            <a:xfrm>
              <a:off x="3241963" y="246148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g1ef489c575a_2_458"/>
            <p:cNvSpPr/>
            <p:nvPr/>
          </p:nvSpPr>
          <p:spPr>
            <a:xfrm>
              <a:off x="3867864" y="245889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g1ef489c575a_2_458"/>
            <p:cNvSpPr/>
            <p:nvPr/>
          </p:nvSpPr>
          <p:spPr>
            <a:xfrm>
              <a:off x="7071523" y="2742107"/>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g1ef489c575a_2_458"/>
            <p:cNvSpPr/>
            <p:nvPr/>
          </p:nvSpPr>
          <p:spPr>
            <a:xfrm>
              <a:off x="7698237" y="27304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g1ef489c575a_2_458"/>
            <p:cNvSpPr/>
            <p:nvPr/>
          </p:nvSpPr>
          <p:spPr>
            <a:xfrm>
              <a:off x="8324951" y="27304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g1ef489c575a_2_458"/>
            <p:cNvSpPr/>
            <p:nvPr/>
          </p:nvSpPr>
          <p:spPr>
            <a:xfrm>
              <a:off x="8975708" y="2730429"/>
              <a:ext cx="405857" cy="420526"/>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6" name="Google Shape;1046;g1ef489c575a_2_458"/>
            <p:cNvSpPr/>
            <p:nvPr/>
          </p:nvSpPr>
          <p:spPr>
            <a:xfrm>
              <a:off x="7272006" y="247126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g1ef489c575a_2_458"/>
            <p:cNvSpPr/>
            <p:nvPr/>
          </p:nvSpPr>
          <p:spPr>
            <a:xfrm>
              <a:off x="7897906" y="246407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g1ef489c575a_2_458"/>
            <p:cNvSpPr/>
            <p:nvPr/>
          </p:nvSpPr>
          <p:spPr>
            <a:xfrm>
              <a:off x="8523807" y="2461487"/>
              <a:ext cx="625900" cy="268942"/>
            </a:xfrm>
            <a:custGeom>
              <a:rect b="b" l="l" r="r" t="t"/>
              <a:pathLst>
                <a:path extrusionOk="0" h="361849" w="625900">
                  <a:moveTo>
                    <a:pt x="0" y="361849"/>
                  </a:moveTo>
                  <a:cubicBezTo>
                    <a:pt x="106761" y="181332"/>
                    <a:pt x="213523" y="816"/>
                    <a:pt x="317840" y="1"/>
                  </a:cubicBezTo>
                  <a:cubicBezTo>
                    <a:pt x="422157" y="-814"/>
                    <a:pt x="572112" y="294206"/>
                    <a:pt x="625900" y="356959"/>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g1ef489c575a_2_458"/>
            <p:cNvSpPr/>
            <p:nvPr/>
          </p:nvSpPr>
          <p:spPr>
            <a:xfrm>
              <a:off x="7266301" y="2146625"/>
              <a:ext cx="1251799" cy="577016"/>
            </a:xfrm>
            <a:custGeom>
              <a:rect b="b" l="l" r="r" t="t"/>
              <a:pathLst>
                <a:path extrusionOk="0" h="577016" w="1251799">
                  <a:moveTo>
                    <a:pt x="0" y="577016"/>
                  </a:moveTo>
                  <a:cubicBezTo>
                    <a:pt x="196409" y="289738"/>
                    <a:pt x="392818" y="2460"/>
                    <a:pt x="601451" y="15"/>
                  </a:cubicBezTo>
                  <a:cubicBezTo>
                    <a:pt x="810084" y="-2430"/>
                    <a:pt x="1030941" y="279958"/>
                    <a:pt x="1251799" y="562346"/>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g1ef489c575a_2_458"/>
            <p:cNvSpPr/>
            <p:nvPr/>
          </p:nvSpPr>
          <p:spPr>
            <a:xfrm>
              <a:off x="7888737" y="2163193"/>
              <a:ext cx="1251799" cy="577016"/>
            </a:xfrm>
            <a:custGeom>
              <a:rect b="b" l="l" r="r" t="t"/>
              <a:pathLst>
                <a:path extrusionOk="0" h="577016" w="1251799">
                  <a:moveTo>
                    <a:pt x="0" y="577016"/>
                  </a:moveTo>
                  <a:cubicBezTo>
                    <a:pt x="196409" y="289738"/>
                    <a:pt x="392818" y="2460"/>
                    <a:pt x="601451" y="15"/>
                  </a:cubicBezTo>
                  <a:cubicBezTo>
                    <a:pt x="810084" y="-2430"/>
                    <a:pt x="1030941" y="279958"/>
                    <a:pt x="1251799" y="562346"/>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g1ef489c575a_2_458"/>
            <p:cNvSpPr/>
            <p:nvPr/>
          </p:nvSpPr>
          <p:spPr>
            <a:xfrm>
              <a:off x="7276081" y="1770106"/>
              <a:ext cx="1892368" cy="953535"/>
            </a:xfrm>
            <a:custGeom>
              <a:rect b="b" l="l" r="r" t="t"/>
              <a:pathLst>
                <a:path extrusionOk="0" h="953535" w="1892368">
                  <a:moveTo>
                    <a:pt x="0" y="953535"/>
                  </a:moveTo>
                  <a:cubicBezTo>
                    <a:pt x="299502" y="478813"/>
                    <a:pt x="599005" y="4091"/>
                    <a:pt x="914400" y="16"/>
                  </a:cubicBezTo>
                  <a:cubicBezTo>
                    <a:pt x="1229795" y="-4059"/>
                    <a:pt x="1726928" y="765276"/>
                    <a:pt x="1892368" y="929086"/>
                  </a:cubicBezTo>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g1ef489c575a_2_458"/>
            <p:cNvSpPr/>
            <p:nvPr/>
          </p:nvSpPr>
          <p:spPr>
            <a:xfrm>
              <a:off x="5435464" y="2730429"/>
              <a:ext cx="1119774" cy="347178"/>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53" name="Google Shape;1053;g1ef489c575a_2_458"/>
            <p:cNvCxnSpPr>
              <a:stCxn id="1035" idx="6"/>
              <a:endCxn id="1036" idx="2"/>
            </p:cNvCxnSpPr>
            <p:nvPr/>
          </p:nvCxnSpPr>
          <p:spPr>
            <a:xfrm flipH="1" rot="10800000">
              <a:off x="2821437" y="2937992"/>
              <a:ext cx="220800" cy="2700"/>
            </a:xfrm>
            <a:prstGeom prst="straightConnector1">
              <a:avLst/>
            </a:prstGeom>
            <a:noFill/>
            <a:ln cap="flat" cmpd="sng" w="12700">
              <a:solidFill>
                <a:schemeClr val="dk1"/>
              </a:solidFill>
              <a:prstDash val="solid"/>
              <a:miter lim="800000"/>
              <a:headEnd len="sm" w="sm" type="none"/>
              <a:tailEnd len="med" w="med" type="triangle"/>
            </a:ln>
          </p:spPr>
        </p:cxnSp>
        <p:cxnSp>
          <p:nvCxnSpPr>
            <p:cNvPr id="1054" name="Google Shape;1054;g1ef489c575a_2_458"/>
            <p:cNvCxnSpPr/>
            <p:nvPr/>
          </p:nvCxnSpPr>
          <p:spPr>
            <a:xfrm flipH="1" rot="10800000">
              <a:off x="3448151" y="2935512"/>
              <a:ext cx="220857" cy="2590"/>
            </a:xfrm>
            <a:prstGeom prst="straightConnector1">
              <a:avLst/>
            </a:prstGeom>
            <a:noFill/>
            <a:ln cap="flat" cmpd="sng" w="12700">
              <a:solidFill>
                <a:schemeClr val="dk1"/>
              </a:solidFill>
              <a:prstDash val="solid"/>
              <a:miter lim="800000"/>
              <a:headEnd len="sm" w="sm" type="none"/>
              <a:tailEnd len="med" w="med" type="triangle"/>
            </a:ln>
          </p:spPr>
        </p:cxnSp>
        <p:cxnSp>
          <p:nvCxnSpPr>
            <p:cNvPr id="1055" name="Google Shape;1055;g1ef489c575a_2_458"/>
            <p:cNvCxnSpPr/>
            <p:nvPr/>
          </p:nvCxnSpPr>
          <p:spPr>
            <a:xfrm flipH="1" rot="10800000">
              <a:off x="4099722" y="2932520"/>
              <a:ext cx="220857" cy="2590"/>
            </a:xfrm>
            <a:prstGeom prst="straightConnector1">
              <a:avLst/>
            </a:prstGeom>
            <a:noFill/>
            <a:ln cap="flat" cmpd="sng" w="12700">
              <a:solidFill>
                <a:schemeClr val="dk1"/>
              </a:solidFill>
              <a:prstDash val="solid"/>
              <a:miter lim="800000"/>
              <a:headEnd len="sm" w="sm" type="none"/>
              <a:tailEnd len="med" w="med" type="triangle"/>
            </a:ln>
          </p:spPr>
        </p:cxnSp>
        <p:cxnSp>
          <p:nvCxnSpPr>
            <p:cNvPr id="1056" name="Google Shape;1056;g1ef489c575a_2_458"/>
            <p:cNvCxnSpPr/>
            <p:nvPr/>
          </p:nvCxnSpPr>
          <p:spPr>
            <a:xfrm flipH="1" rot="10800000">
              <a:off x="7485121" y="2937008"/>
              <a:ext cx="220857" cy="2590"/>
            </a:xfrm>
            <a:prstGeom prst="straightConnector1">
              <a:avLst/>
            </a:prstGeom>
            <a:noFill/>
            <a:ln cap="flat" cmpd="sng" w="12700">
              <a:solidFill>
                <a:schemeClr val="dk1"/>
              </a:solidFill>
              <a:prstDash val="solid"/>
              <a:miter lim="800000"/>
              <a:headEnd len="sm" w="sm" type="none"/>
              <a:tailEnd len="med" w="med" type="triangle"/>
            </a:ln>
          </p:spPr>
        </p:cxnSp>
        <p:cxnSp>
          <p:nvCxnSpPr>
            <p:cNvPr id="1057" name="Google Shape;1057;g1ef489c575a_2_458"/>
            <p:cNvCxnSpPr/>
            <p:nvPr/>
          </p:nvCxnSpPr>
          <p:spPr>
            <a:xfrm flipH="1" rot="10800000">
              <a:off x="8102669" y="2937008"/>
              <a:ext cx="220857" cy="2590"/>
            </a:xfrm>
            <a:prstGeom prst="straightConnector1">
              <a:avLst/>
            </a:prstGeom>
            <a:noFill/>
            <a:ln cap="flat" cmpd="sng" w="12700">
              <a:solidFill>
                <a:schemeClr val="dk1"/>
              </a:solidFill>
              <a:prstDash val="solid"/>
              <a:miter lim="800000"/>
              <a:headEnd len="sm" w="sm" type="none"/>
              <a:tailEnd len="med" w="med" type="triangle"/>
            </a:ln>
          </p:spPr>
        </p:cxnSp>
        <p:cxnSp>
          <p:nvCxnSpPr>
            <p:cNvPr id="1058" name="Google Shape;1058;g1ef489c575a_2_458"/>
            <p:cNvCxnSpPr/>
            <p:nvPr/>
          </p:nvCxnSpPr>
          <p:spPr>
            <a:xfrm flipH="1" rot="10800000">
              <a:off x="8754647" y="2937411"/>
              <a:ext cx="220857" cy="2590"/>
            </a:xfrm>
            <a:prstGeom prst="straightConnector1">
              <a:avLst/>
            </a:prstGeom>
            <a:noFill/>
            <a:ln cap="flat" cmpd="sng" w="12700">
              <a:solidFill>
                <a:schemeClr val="dk1"/>
              </a:solidFill>
              <a:prstDash val="solid"/>
              <a:miter lim="800000"/>
              <a:headEnd len="sm" w="sm" type="none"/>
              <a:tailEnd len="med" w="med" type="triangle"/>
            </a:ln>
          </p:spPr>
        </p:cxnSp>
        <p:sp>
          <p:nvSpPr>
            <p:cNvPr id="1059" name="Google Shape;1059;g1ef489c575a_2_458"/>
            <p:cNvSpPr txBox="1"/>
            <p:nvPr/>
          </p:nvSpPr>
          <p:spPr>
            <a:xfrm>
              <a:off x="3129379" y="3168782"/>
              <a:ext cx="8510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ResNet</a:t>
              </a:r>
              <a:endParaRPr sz="1800">
                <a:solidFill>
                  <a:schemeClr val="dk1"/>
                </a:solidFill>
                <a:latin typeface="Calibri"/>
                <a:ea typeface="Calibri"/>
                <a:cs typeface="Calibri"/>
                <a:sym typeface="Calibri"/>
              </a:endParaRPr>
            </a:p>
          </p:txBody>
        </p:sp>
        <p:sp>
          <p:nvSpPr>
            <p:cNvPr id="1060" name="Google Shape;1060;g1ef489c575a_2_458"/>
            <p:cNvSpPr txBox="1"/>
            <p:nvPr/>
          </p:nvSpPr>
          <p:spPr>
            <a:xfrm>
              <a:off x="7667273" y="3172869"/>
              <a:ext cx="11099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DenseNet</a:t>
              </a:r>
              <a:endParaRPr sz="1800">
                <a:solidFill>
                  <a:schemeClr val="dk1"/>
                </a:solidFill>
                <a:latin typeface="Calibri"/>
                <a:ea typeface="Calibri"/>
                <a:cs typeface="Calibri"/>
                <a:sym typeface="Calibri"/>
              </a:endParaRPr>
            </a:p>
          </p:txBody>
        </p:sp>
        <p:sp>
          <p:nvSpPr>
            <p:cNvPr id="1061" name="Google Shape;1061;g1ef489c575a_2_458"/>
            <p:cNvSpPr txBox="1"/>
            <p:nvPr/>
          </p:nvSpPr>
          <p:spPr>
            <a:xfrm>
              <a:off x="4243258" y="2730429"/>
              <a:ext cx="563455"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62" name="Google Shape;1062;g1ef489c575a_2_458"/>
            <p:cNvSpPr txBox="1"/>
            <p:nvPr/>
          </p:nvSpPr>
          <p:spPr>
            <a:xfrm>
              <a:off x="8924413" y="2718362"/>
              <a:ext cx="563455"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63" name="Google Shape;1063;g1ef489c575a_2_458"/>
            <p:cNvSpPr txBox="1"/>
            <p:nvPr/>
          </p:nvSpPr>
          <p:spPr>
            <a:xfrm>
              <a:off x="3601464" y="2725150"/>
              <a:ext cx="563455"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64" name="Google Shape;1064;g1ef489c575a_2_458"/>
            <p:cNvSpPr txBox="1"/>
            <p:nvPr/>
          </p:nvSpPr>
          <p:spPr>
            <a:xfrm>
              <a:off x="8254655" y="2725150"/>
              <a:ext cx="563455"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1ef489c575a_2_49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DenseNet (2016)</a:t>
            </a:r>
            <a:endParaRPr/>
          </a:p>
        </p:txBody>
      </p:sp>
      <p:sp>
        <p:nvSpPr>
          <p:cNvPr id="1070" name="Google Shape;1070;g1ef489c575a_2_497"/>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DenseBlock:</a:t>
            </a:r>
            <a:endParaRPr/>
          </a:p>
          <a:p>
            <a:pPr indent="-228600" lvl="1" marL="685800" rtl="0" algn="l">
              <a:lnSpc>
                <a:spcPct val="90000"/>
              </a:lnSpc>
              <a:spcBef>
                <a:spcPts val="500"/>
              </a:spcBef>
              <a:spcAft>
                <a:spcPts val="0"/>
              </a:spcAft>
              <a:buClr>
                <a:schemeClr val="dk1"/>
              </a:buClr>
              <a:buSzPts val="2400"/>
              <a:buChar char="•"/>
            </a:pPr>
            <a:r>
              <a:rPr lang="en-US"/>
              <a:t>BN-ReLU-</a:t>
            </a:r>
            <a:r>
              <a:rPr lang="en-US">
                <a:solidFill>
                  <a:srgbClr val="FF0000"/>
                </a:solidFill>
              </a:rPr>
              <a:t>Conv(1x1)-</a:t>
            </a:r>
            <a:r>
              <a:rPr lang="en-US"/>
              <a:t>BN-ReLu-Conv(3x3) as basic block</a:t>
            </a:r>
            <a:endParaRPr/>
          </a:p>
          <a:p>
            <a:pPr indent="-228600" lvl="1" marL="685800" rtl="0" algn="l">
              <a:lnSpc>
                <a:spcPct val="90000"/>
              </a:lnSpc>
              <a:spcBef>
                <a:spcPts val="500"/>
              </a:spcBef>
              <a:spcAft>
                <a:spcPts val="0"/>
              </a:spcAft>
              <a:buClr>
                <a:schemeClr val="dk1"/>
              </a:buClr>
              <a:buSzPts val="2400"/>
              <a:buChar char="•"/>
            </a:pPr>
            <a:r>
              <a:rPr lang="en-US"/>
              <a:t>Introducing </a:t>
            </a:r>
            <a:r>
              <a:rPr lang="en-US">
                <a:solidFill>
                  <a:srgbClr val="FF0000"/>
                </a:solidFill>
              </a:rPr>
              <a:t>Conv(1x1) </a:t>
            </a:r>
            <a:r>
              <a:rPr lang="en-US"/>
              <a:t>as Bottleneck layer to reduce the number of inputs</a:t>
            </a:r>
            <a:endParaRPr/>
          </a:p>
          <a:p>
            <a:pPr indent="-228600" lvl="0" marL="228600" rtl="0" algn="l">
              <a:lnSpc>
                <a:spcPct val="90000"/>
              </a:lnSpc>
              <a:spcBef>
                <a:spcPts val="1000"/>
              </a:spcBef>
              <a:spcAft>
                <a:spcPts val="0"/>
              </a:spcAft>
              <a:buClr>
                <a:schemeClr val="dk1"/>
              </a:buClr>
              <a:buSzPts val="2800"/>
              <a:buChar char="•"/>
            </a:pPr>
            <a:r>
              <a:rPr lang="en-US"/>
              <a:t>Transition Layer: </a:t>
            </a:r>
            <a:endParaRPr/>
          </a:p>
          <a:p>
            <a:pPr indent="-228600" lvl="1" marL="685800" rtl="0" algn="l">
              <a:lnSpc>
                <a:spcPct val="90000"/>
              </a:lnSpc>
              <a:spcBef>
                <a:spcPts val="500"/>
              </a:spcBef>
              <a:spcAft>
                <a:spcPts val="0"/>
              </a:spcAft>
              <a:buClr>
                <a:srgbClr val="FF0000"/>
              </a:buClr>
              <a:buSzPts val="2400"/>
              <a:buChar char="•"/>
            </a:pPr>
            <a:r>
              <a:rPr lang="en-US">
                <a:solidFill>
                  <a:srgbClr val="FF0000"/>
                </a:solidFill>
              </a:rPr>
              <a:t>Conv(1x1)</a:t>
            </a:r>
            <a:r>
              <a:rPr lang="en-US"/>
              <a:t>-AvgPool(2x2)</a:t>
            </a:r>
            <a:endParaRPr/>
          </a:p>
          <a:p>
            <a:pPr indent="-228600" lvl="1" marL="685800" rtl="0" algn="l">
              <a:lnSpc>
                <a:spcPct val="90000"/>
              </a:lnSpc>
              <a:spcBef>
                <a:spcPts val="500"/>
              </a:spcBef>
              <a:spcAft>
                <a:spcPts val="0"/>
              </a:spcAft>
              <a:buClr>
                <a:schemeClr val="dk1"/>
              </a:buClr>
              <a:buSzPts val="2400"/>
              <a:buChar char="•"/>
            </a:pPr>
            <a:r>
              <a:rPr lang="en-US"/>
              <a:t>Introducing </a:t>
            </a:r>
            <a:r>
              <a:rPr lang="en-US">
                <a:solidFill>
                  <a:srgbClr val="FF0000"/>
                </a:solidFill>
              </a:rPr>
              <a:t>Conv(1x1) </a:t>
            </a:r>
            <a:r>
              <a:rPr lang="en-US"/>
              <a:t>to Half the number of input features.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71" name="Google Shape;1071;g1ef489c575a_2_4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072" name="Google Shape;1072;g1ef489c575a_2_4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073" name="Google Shape;1073;g1ef489c575a_2_4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074" name="Google Shape;1074;g1ef489c575a_2_497"/>
          <p:cNvGrpSpPr/>
          <p:nvPr/>
        </p:nvGrpSpPr>
        <p:grpSpPr>
          <a:xfrm>
            <a:off x="1192332" y="3812889"/>
            <a:ext cx="9582401" cy="1906576"/>
            <a:chOff x="1153214" y="3245668"/>
            <a:chExt cx="9582401" cy="1906576"/>
          </a:xfrm>
        </p:grpSpPr>
        <p:pic>
          <p:nvPicPr>
            <p:cNvPr id="1075" name="Google Shape;1075;g1ef489c575a_2_497"/>
            <p:cNvPicPr preferRelativeResize="0"/>
            <p:nvPr/>
          </p:nvPicPr>
          <p:blipFill rotWithShape="1">
            <a:blip r:embed="rId3">
              <a:alphaModFix/>
            </a:blip>
            <a:srcRect b="0" l="0" r="0" t="0"/>
            <a:stretch/>
          </p:blipFill>
          <p:spPr>
            <a:xfrm>
              <a:off x="1153214" y="3245668"/>
              <a:ext cx="9582401" cy="1906576"/>
            </a:xfrm>
            <a:prstGeom prst="rect">
              <a:avLst/>
            </a:prstGeom>
            <a:noFill/>
            <a:ln>
              <a:noFill/>
            </a:ln>
          </p:spPr>
        </p:pic>
        <p:sp>
          <p:nvSpPr>
            <p:cNvPr id="1076" name="Google Shape;1076;g1ef489c575a_2_497"/>
            <p:cNvSpPr txBox="1"/>
            <p:nvPr/>
          </p:nvSpPr>
          <p:spPr>
            <a:xfrm>
              <a:off x="4107465" y="4439974"/>
              <a:ext cx="11370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Transition layer</a:t>
              </a:r>
              <a:endParaRPr/>
            </a:p>
          </p:txBody>
        </p:sp>
        <p:sp>
          <p:nvSpPr>
            <p:cNvPr id="1077" name="Google Shape;1077;g1ef489c575a_2_497"/>
            <p:cNvSpPr txBox="1"/>
            <p:nvPr/>
          </p:nvSpPr>
          <p:spPr>
            <a:xfrm>
              <a:off x="6378972" y="4439974"/>
              <a:ext cx="11370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Transition layer</a:t>
              </a:r>
              <a:endParaRPr/>
            </a:p>
          </p:txBody>
        </p:sp>
        <p:sp>
          <p:nvSpPr>
            <p:cNvPr id="1078" name="Google Shape;1078;g1ef489c575a_2_497"/>
            <p:cNvSpPr txBox="1"/>
            <p:nvPr/>
          </p:nvSpPr>
          <p:spPr>
            <a:xfrm>
              <a:off x="8650479" y="4439974"/>
              <a:ext cx="11370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Transition layer</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aeb45fdd95_0_72"/>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Problems of Vanilla RNNs</a:t>
            </a:r>
            <a:endParaRPr/>
          </a:p>
        </p:txBody>
      </p:sp>
      <p:sp>
        <p:nvSpPr>
          <p:cNvPr id="228" name="Google Shape;228;g2aeb45fdd95_0_72"/>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Gradient Vanishing and Explosion: These issues arise due to the multiplication of gradients through the many layers of an RNN during backpropagation. Vanishing gradients make it hard for the model to learn, as updates to the weights become insignificantly small. Exploding gradients can cause the weights to oscillate or diverge wildly.</a:t>
            </a:r>
            <a:endParaRPr/>
          </a:p>
        </p:txBody>
      </p:sp>
      <p:sp>
        <p:nvSpPr>
          <p:cNvPr id="229" name="Google Shape;229;g2aeb45fdd95_0_7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1ef489c575a_2_510"/>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DenseNet (2016)</a:t>
            </a:r>
            <a:endParaRPr/>
          </a:p>
        </p:txBody>
      </p:sp>
      <p:sp>
        <p:nvSpPr>
          <p:cNvPr id="1084" name="Google Shape;1084;g1ef489c575a_2_510"/>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Results:</a:t>
            </a:r>
            <a:endParaRPr/>
          </a:p>
          <a:p>
            <a:pPr indent="-228600" lvl="0" marL="228600" rtl="0" algn="l">
              <a:lnSpc>
                <a:spcPct val="90000"/>
              </a:lnSpc>
              <a:spcBef>
                <a:spcPts val="1000"/>
              </a:spcBef>
              <a:spcAft>
                <a:spcPts val="0"/>
              </a:spcAft>
              <a:buClr>
                <a:schemeClr val="dk1"/>
              </a:buClr>
              <a:buSzPts val="2800"/>
              <a:buChar char="•"/>
            </a:pPr>
            <a:r>
              <a:rPr lang="en-US"/>
              <a:t>DenseNet get the same or better error rate compared to ResNet,</a:t>
            </a:r>
            <a:br>
              <a:rPr lang="en-US"/>
            </a:br>
            <a:r>
              <a:rPr lang="en-US"/>
              <a:t>But with:</a:t>
            </a:r>
            <a:endParaRPr/>
          </a:p>
          <a:p>
            <a:pPr indent="-228600" lvl="1" marL="685800" rtl="0" algn="l">
              <a:lnSpc>
                <a:spcPct val="90000"/>
              </a:lnSpc>
              <a:spcBef>
                <a:spcPts val="500"/>
              </a:spcBef>
              <a:spcAft>
                <a:spcPts val="0"/>
              </a:spcAft>
              <a:buClr>
                <a:schemeClr val="dk1"/>
              </a:buClr>
              <a:buSzPts val="2400"/>
              <a:buChar char="•"/>
            </a:pPr>
            <a:r>
              <a:rPr b="1" lang="en-US"/>
              <a:t>Fewer parameters</a:t>
            </a:r>
            <a:r>
              <a:rPr lang="en-US"/>
              <a:t>.</a:t>
            </a:r>
            <a:endParaRPr/>
          </a:p>
          <a:p>
            <a:pPr indent="-228600" lvl="1" marL="685800" rtl="0" algn="l">
              <a:lnSpc>
                <a:spcPct val="90000"/>
              </a:lnSpc>
              <a:spcBef>
                <a:spcPts val="500"/>
              </a:spcBef>
              <a:spcAft>
                <a:spcPts val="0"/>
              </a:spcAft>
              <a:buClr>
                <a:schemeClr val="dk1"/>
              </a:buClr>
              <a:buSzPts val="2400"/>
              <a:buChar char="•"/>
            </a:pPr>
            <a:r>
              <a:rPr b="1" lang="en-US"/>
              <a:t>Fewer computation resources (flops)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85" name="Google Shape;1085;g1ef489c575a_2_5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086" name="Google Shape;1086;g1ef489c575a_2_5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087" name="Google Shape;1087;g1ef489c575a_2_5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88" name="Google Shape;1088;g1ef489c575a_2_510"/>
          <p:cNvPicPr preferRelativeResize="0"/>
          <p:nvPr/>
        </p:nvPicPr>
        <p:blipFill rotWithShape="1">
          <a:blip r:embed="rId3">
            <a:alphaModFix/>
          </a:blip>
          <a:srcRect b="0" l="0" r="0" t="0"/>
          <a:stretch/>
        </p:blipFill>
        <p:spPr>
          <a:xfrm>
            <a:off x="3197548" y="3335613"/>
            <a:ext cx="5637985" cy="2841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g1ef489c575a_2_51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GoogLeNet/Inception (2014)</a:t>
            </a:r>
            <a:endParaRPr/>
          </a:p>
        </p:txBody>
      </p:sp>
      <p:sp>
        <p:nvSpPr>
          <p:cNvPr id="1095" name="Google Shape;1095;g1ef489c575a_2_519"/>
          <p:cNvSpPr txBox="1"/>
          <p:nvPr>
            <p:ph idx="1" type="body"/>
          </p:nvPr>
        </p:nvSpPr>
        <p:spPr>
          <a:xfrm>
            <a:off x="838199" y="1260629"/>
            <a:ext cx="10872967" cy="491633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i="1" lang="en-US"/>
              <a:t>What if we make the CNN network wider instead of deeper?</a:t>
            </a:r>
            <a:endParaRPr/>
          </a:p>
          <a:p>
            <a:pPr indent="-228600" lvl="1" marL="685800" rtl="0" algn="just">
              <a:lnSpc>
                <a:spcPct val="90000"/>
              </a:lnSpc>
              <a:spcBef>
                <a:spcPts val="500"/>
              </a:spcBef>
              <a:spcAft>
                <a:spcPts val="0"/>
              </a:spcAft>
              <a:buClr>
                <a:schemeClr val="dk1"/>
              </a:buClr>
              <a:buSzPts val="2400"/>
              <a:buChar char="•"/>
            </a:pPr>
            <a:r>
              <a:rPr lang="en-US"/>
              <a:t>Larger model -&gt; better performance, higher computation cost</a:t>
            </a:r>
            <a:endParaRPr/>
          </a:p>
          <a:p>
            <a:pPr indent="-228600" lvl="1" marL="685800" rtl="0" algn="just">
              <a:lnSpc>
                <a:spcPct val="90000"/>
              </a:lnSpc>
              <a:spcBef>
                <a:spcPts val="500"/>
              </a:spcBef>
              <a:spcAft>
                <a:spcPts val="0"/>
              </a:spcAft>
              <a:buClr>
                <a:schemeClr val="dk1"/>
              </a:buClr>
              <a:buSzPts val="2400"/>
              <a:buChar char="•"/>
            </a:pPr>
            <a:r>
              <a:rPr lang="en-US"/>
              <a:t>Fully connected architecture (deeper) -&gt; sparsely connected architecture (wider)</a:t>
            </a:r>
            <a:endParaRPr/>
          </a:p>
          <a:p>
            <a:pPr indent="-228600" lvl="1" marL="685800" rtl="0" algn="just">
              <a:lnSpc>
                <a:spcPct val="90000"/>
              </a:lnSpc>
              <a:spcBef>
                <a:spcPts val="500"/>
              </a:spcBef>
              <a:spcAft>
                <a:spcPts val="0"/>
              </a:spcAft>
              <a:buClr>
                <a:schemeClr val="dk1"/>
              </a:buClr>
              <a:buSzPts val="2400"/>
              <a:buChar char="•"/>
            </a:pPr>
            <a:r>
              <a:rPr lang="en-US"/>
              <a:t>What is the optimal local sparse structure of the CNN block (kernel size, pooling, etc)?</a:t>
            </a:r>
            <a:endParaRPr/>
          </a:p>
          <a:p>
            <a:pPr indent="-228600" lvl="0" marL="228600" rtl="0" algn="just">
              <a:lnSpc>
                <a:spcPct val="90000"/>
              </a:lnSpc>
              <a:spcBef>
                <a:spcPts val="1000"/>
              </a:spcBef>
              <a:spcAft>
                <a:spcPts val="0"/>
              </a:spcAft>
              <a:buClr>
                <a:schemeClr val="dk1"/>
              </a:buClr>
              <a:buSzPts val="2800"/>
              <a:buChar char="•"/>
            </a:pPr>
            <a:r>
              <a:rPr lang="en-US"/>
              <a:t>Solution: Let model learn.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96" name="Google Shape;1096;g1ef489c575a_2_5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097" name="Google Shape;1097;g1ef489c575a_2_5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098" name="Google Shape;1098;g1ef489c575a_2_5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9" name="Google Shape;1099;g1ef489c575a_2_519"/>
          <p:cNvSpPr/>
          <p:nvPr/>
        </p:nvSpPr>
        <p:spPr>
          <a:xfrm>
            <a:off x="5318716" y="5662836"/>
            <a:ext cx="1633207" cy="514127"/>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Previous layer</a:t>
            </a:r>
            <a:endParaRPr/>
          </a:p>
        </p:txBody>
      </p:sp>
      <p:sp>
        <p:nvSpPr>
          <p:cNvPr id="1100" name="Google Shape;1100;g1ef489c575a_2_519"/>
          <p:cNvSpPr/>
          <p:nvPr/>
        </p:nvSpPr>
        <p:spPr>
          <a:xfrm>
            <a:off x="5318717" y="3813192"/>
            <a:ext cx="1633207" cy="454769"/>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Filter concatenation</a:t>
            </a:r>
            <a:endParaRPr/>
          </a:p>
        </p:txBody>
      </p:sp>
      <p:sp>
        <p:nvSpPr>
          <p:cNvPr id="1101" name="Google Shape;1101;g1ef489c575a_2_519"/>
          <p:cNvSpPr/>
          <p:nvPr/>
        </p:nvSpPr>
        <p:spPr>
          <a:xfrm>
            <a:off x="2058026" y="4704838"/>
            <a:ext cx="1633207" cy="454769"/>
          </a:xfrm>
          <a:prstGeom prst="rect">
            <a:avLst/>
          </a:prstGeom>
          <a:solidFill>
            <a:srgbClr val="B3C6E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1x1 convolutions </a:t>
            </a:r>
            <a:endParaRPr/>
          </a:p>
        </p:txBody>
      </p:sp>
      <p:sp>
        <p:nvSpPr>
          <p:cNvPr id="1102" name="Google Shape;1102;g1ef489c575a_2_519"/>
          <p:cNvSpPr/>
          <p:nvPr/>
        </p:nvSpPr>
        <p:spPr>
          <a:xfrm>
            <a:off x="4215260" y="4704840"/>
            <a:ext cx="1633207" cy="454769"/>
          </a:xfrm>
          <a:prstGeom prst="rect">
            <a:avLst/>
          </a:prstGeom>
          <a:solidFill>
            <a:srgbClr val="B3C6E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3x3 convolutions</a:t>
            </a:r>
            <a:endParaRPr/>
          </a:p>
        </p:txBody>
      </p:sp>
      <p:sp>
        <p:nvSpPr>
          <p:cNvPr id="1103" name="Google Shape;1103;g1ef489c575a_2_519"/>
          <p:cNvSpPr/>
          <p:nvPr/>
        </p:nvSpPr>
        <p:spPr>
          <a:xfrm>
            <a:off x="6372494" y="4704839"/>
            <a:ext cx="1633207" cy="454769"/>
          </a:xfrm>
          <a:prstGeom prst="rect">
            <a:avLst/>
          </a:prstGeom>
          <a:solidFill>
            <a:srgbClr val="B3C6E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5x5 convolutions</a:t>
            </a:r>
            <a:endParaRPr/>
          </a:p>
        </p:txBody>
      </p:sp>
      <p:sp>
        <p:nvSpPr>
          <p:cNvPr id="1104" name="Google Shape;1104;g1ef489c575a_2_519"/>
          <p:cNvSpPr/>
          <p:nvPr/>
        </p:nvSpPr>
        <p:spPr>
          <a:xfrm>
            <a:off x="8529728" y="4704839"/>
            <a:ext cx="1633207" cy="454769"/>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3x3 max pooling</a:t>
            </a:r>
            <a:endParaRPr/>
          </a:p>
        </p:txBody>
      </p:sp>
      <p:cxnSp>
        <p:nvCxnSpPr>
          <p:cNvPr id="1105" name="Google Shape;1105;g1ef489c575a_2_519"/>
          <p:cNvCxnSpPr>
            <a:stCxn id="1099" idx="0"/>
            <a:endCxn id="1101" idx="2"/>
          </p:cNvCxnSpPr>
          <p:nvPr/>
        </p:nvCxnSpPr>
        <p:spPr>
          <a:xfrm rot="10800000">
            <a:off x="2874620" y="5159736"/>
            <a:ext cx="3260700" cy="503100"/>
          </a:xfrm>
          <a:prstGeom prst="straightConnector1">
            <a:avLst/>
          </a:prstGeom>
          <a:noFill/>
          <a:ln cap="flat" cmpd="sng" w="12700">
            <a:solidFill>
              <a:schemeClr val="dk1"/>
            </a:solidFill>
            <a:prstDash val="solid"/>
            <a:miter lim="800000"/>
            <a:headEnd len="sm" w="sm" type="none"/>
            <a:tailEnd len="med" w="med" type="triangle"/>
          </a:ln>
        </p:spPr>
      </p:cxnSp>
      <p:cxnSp>
        <p:nvCxnSpPr>
          <p:cNvPr id="1106" name="Google Shape;1106;g1ef489c575a_2_519"/>
          <p:cNvCxnSpPr>
            <a:stCxn id="1099" idx="0"/>
            <a:endCxn id="1102" idx="2"/>
          </p:cNvCxnSpPr>
          <p:nvPr/>
        </p:nvCxnSpPr>
        <p:spPr>
          <a:xfrm rot="10800000">
            <a:off x="5031920" y="5159736"/>
            <a:ext cx="1103400" cy="503100"/>
          </a:xfrm>
          <a:prstGeom prst="straightConnector1">
            <a:avLst/>
          </a:prstGeom>
          <a:noFill/>
          <a:ln cap="flat" cmpd="sng" w="12700">
            <a:solidFill>
              <a:schemeClr val="dk1"/>
            </a:solidFill>
            <a:prstDash val="solid"/>
            <a:miter lim="800000"/>
            <a:headEnd len="sm" w="sm" type="none"/>
            <a:tailEnd len="med" w="med" type="triangle"/>
          </a:ln>
        </p:spPr>
      </p:cxnSp>
      <p:cxnSp>
        <p:nvCxnSpPr>
          <p:cNvPr id="1107" name="Google Shape;1107;g1ef489c575a_2_519"/>
          <p:cNvCxnSpPr>
            <a:stCxn id="1099" idx="0"/>
            <a:endCxn id="1103" idx="2"/>
          </p:cNvCxnSpPr>
          <p:nvPr/>
        </p:nvCxnSpPr>
        <p:spPr>
          <a:xfrm flipH="1" rot="10800000">
            <a:off x="6135320" y="5159736"/>
            <a:ext cx="1053900" cy="503100"/>
          </a:xfrm>
          <a:prstGeom prst="straightConnector1">
            <a:avLst/>
          </a:prstGeom>
          <a:noFill/>
          <a:ln cap="flat" cmpd="sng" w="12700">
            <a:solidFill>
              <a:schemeClr val="dk1"/>
            </a:solidFill>
            <a:prstDash val="solid"/>
            <a:miter lim="800000"/>
            <a:headEnd len="sm" w="sm" type="none"/>
            <a:tailEnd len="med" w="med" type="triangle"/>
          </a:ln>
        </p:spPr>
      </p:cxnSp>
      <p:cxnSp>
        <p:nvCxnSpPr>
          <p:cNvPr id="1108" name="Google Shape;1108;g1ef489c575a_2_519"/>
          <p:cNvCxnSpPr>
            <a:stCxn id="1099" idx="0"/>
            <a:endCxn id="1104" idx="2"/>
          </p:cNvCxnSpPr>
          <p:nvPr/>
        </p:nvCxnSpPr>
        <p:spPr>
          <a:xfrm flipH="1" rot="10800000">
            <a:off x="6135320" y="5159736"/>
            <a:ext cx="3210900" cy="503100"/>
          </a:xfrm>
          <a:prstGeom prst="straightConnector1">
            <a:avLst/>
          </a:prstGeom>
          <a:noFill/>
          <a:ln cap="flat" cmpd="sng" w="12700">
            <a:solidFill>
              <a:schemeClr val="dk1"/>
            </a:solidFill>
            <a:prstDash val="solid"/>
            <a:miter lim="800000"/>
            <a:headEnd len="sm" w="sm" type="none"/>
            <a:tailEnd len="med" w="med" type="triangle"/>
          </a:ln>
        </p:spPr>
      </p:cxnSp>
      <p:cxnSp>
        <p:nvCxnSpPr>
          <p:cNvPr id="1109" name="Google Shape;1109;g1ef489c575a_2_519"/>
          <p:cNvCxnSpPr>
            <a:stCxn id="1101" idx="0"/>
            <a:endCxn id="1100" idx="2"/>
          </p:cNvCxnSpPr>
          <p:nvPr/>
        </p:nvCxnSpPr>
        <p:spPr>
          <a:xfrm flipH="1" rot="10800000">
            <a:off x="2874630" y="4268038"/>
            <a:ext cx="3260700" cy="436800"/>
          </a:xfrm>
          <a:prstGeom prst="straightConnector1">
            <a:avLst/>
          </a:prstGeom>
          <a:noFill/>
          <a:ln cap="flat" cmpd="sng" w="12700">
            <a:solidFill>
              <a:schemeClr val="dk1"/>
            </a:solidFill>
            <a:prstDash val="solid"/>
            <a:miter lim="800000"/>
            <a:headEnd len="sm" w="sm" type="none"/>
            <a:tailEnd len="med" w="med" type="triangle"/>
          </a:ln>
        </p:spPr>
      </p:cxnSp>
      <p:cxnSp>
        <p:nvCxnSpPr>
          <p:cNvPr id="1110" name="Google Shape;1110;g1ef489c575a_2_519"/>
          <p:cNvCxnSpPr>
            <a:stCxn id="1102" idx="0"/>
            <a:endCxn id="1100" idx="2"/>
          </p:cNvCxnSpPr>
          <p:nvPr/>
        </p:nvCxnSpPr>
        <p:spPr>
          <a:xfrm flipH="1" rot="10800000">
            <a:off x="5031864" y="4268040"/>
            <a:ext cx="1103400" cy="436800"/>
          </a:xfrm>
          <a:prstGeom prst="straightConnector1">
            <a:avLst/>
          </a:prstGeom>
          <a:noFill/>
          <a:ln cap="flat" cmpd="sng" w="12700">
            <a:solidFill>
              <a:schemeClr val="dk1"/>
            </a:solidFill>
            <a:prstDash val="solid"/>
            <a:miter lim="800000"/>
            <a:headEnd len="sm" w="sm" type="none"/>
            <a:tailEnd len="med" w="med" type="triangle"/>
          </a:ln>
        </p:spPr>
      </p:cxnSp>
      <p:cxnSp>
        <p:nvCxnSpPr>
          <p:cNvPr id="1111" name="Google Shape;1111;g1ef489c575a_2_519"/>
          <p:cNvCxnSpPr>
            <a:stCxn id="1103" idx="0"/>
            <a:endCxn id="1100" idx="2"/>
          </p:cNvCxnSpPr>
          <p:nvPr/>
        </p:nvCxnSpPr>
        <p:spPr>
          <a:xfrm rot="10800000">
            <a:off x="6135198" y="4268039"/>
            <a:ext cx="1053900" cy="436800"/>
          </a:xfrm>
          <a:prstGeom prst="straightConnector1">
            <a:avLst/>
          </a:prstGeom>
          <a:noFill/>
          <a:ln cap="flat" cmpd="sng" w="12700">
            <a:solidFill>
              <a:schemeClr val="dk1"/>
            </a:solidFill>
            <a:prstDash val="solid"/>
            <a:miter lim="800000"/>
            <a:headEnd len="sm" w="sm" type="none"/>
            <a:tailEnd len="med" w="med" type="triangle"/>
          </a:ln>
        </p:spPr>
      </p:cxnSp>
      <p:cxnSp>
        <p:nvCxnSpPr>
          <p:cNvPr id="1112" name="Google Shape;1112;g1ef489c575a_2_519"/>
          <p:cNvCxnSpPr>
            <a:stCxn id="1104" idx="0"/>
            <a:endCxn id="1100" idx="2"/>
          </p:cNvCxnSpPr>
          <p:nvPr/>
        </p:nvCxnSpPr>
        <p:spPr>
          <a:xfrm rot="10800000">
            <a:off x="6135432" y="4268039"/>
            <a:ext cx="3210900" cy="436800"/>
          </a:xfrm>
          <a:prstGeom prst="straightConnector1">
            <a:avLst/>
          </a:prstGeom>
          <a:noFill/>
          <a:ln cap="flat" cmpd="sng" w="12700">
            <a:solidFill>
              <a:schemeClr val="dk1"/>
            </a:solidFill>
            <a:prstDash val="solid"/>
            <a:miter lim="800000"/>
            <a:headEnd len="sm" w="sm"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1ef489c575a_2_542"/>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GoogleNet/Inception (2014)</a:t>
            </a:r>
            <a:endParaRPr/>
          </a:p>
        </p:txBody>
      </p:sp>
      <p:sp>
        <p:nvSpPr>
          <p:cNvPr id="1119" name="Google Shape;1119;g1ef489c575a_2_542"/>
          <p:cNvSpPr txBox="1"/>
          <p:nvPr>
            <p:ph idx="1" type="body"/>
          </p:nvPr>
        </p:nvSpPr>
        <p:spPr>
          <a:xfrm>
            <a:off x="838199" y="1260629"/>
            <a:ext cx="10594245" cy="491633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To reduce cost:</a:t>
            </a:r>
            <a:endParaRPr/>
          </a:p>
          <a:p>
            <a:pPr indent="-228600" lvl="1" marL="685800" rtl="0" algn="just">
              <a:lnSpc>
                <a:spcPct val="90000"/>
              </a:lnSpc>
              <a:spcBef>
                <a:spcPts val="500"/>
              </a:spcBef>
              <a:spcAft>
                <a:spcPts val="0"/>
              </a:spcAft>
              <a:buClr>
                <a:schemeClr val="dk1"/>
              </a:buClr>
              <a:buSzPts val="2400"/>
              <a:buChar char="•"/>
            </a:pPr>
            <a:r>
              <a:rPr lang="en-US"/>
              <a:t>Add Conv(1x1) layer before the highly-cost Conv(3x3) and  Conv(5x5) to reduce the computation cost.</a:t>
            </a:r>
            <a:endParaRPr/>
          </a:p>
          <a:p>
            <a:pPr indent="-228600" lvl="1" marL="685800" rtl="0" algn="just">
              <a:lnSpc>
                <a:spcPct val="90000"/>
              </a:lnSpc>
              <a:spcBef>
                <a:spcPts val="500"/>
              </a:spcBef>
              <a:spcAft>
                <a:spcPts val="0"/>
              </a:spcAft>
              <a:buClr>
                <a:schemeClr val="dk1"/>
              </a:buClr>
              <a:buSzPts val="2400"/>
              <a:buChar char="•"/>
            </a:pPr>
            <a:r>
              <a:rPr lang="en-US"/>
              <a:t>Dubbed as “split-transformation-merge” strategy.</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120" name="Google Shape;1120;g1ef489c575a_2_5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121" name="Google Shape;1121;g1ef489c575a_2_5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122" name="Google Shape;1122;g1ef489c575a_2_5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3" name="Google Shape;1123;g1ef489c575a_2_542"/>
          <p:cNvSpPr/>
          <p:nvPr/>
        </p:nvSpPr>
        <p:spPr>
          <a:xfrm>
            <a:off x="5318716" y="5662836"/>
            <a:ext cx="1633207" cy="514127"/>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Previous layer</a:t>
            </a:r>
            <a:endParaRPr/>
          </a:p>
        </p:txBody>
      </p:sp>
      <p:sp>
        <p:nvSpPr>
          <p:cNvPr id="1124" name="Google Shape;1124;g1ef489c575a_2_542"/>
          <p:cNvSpPr/>
          <p:nvPr/>
        </p:nvSpPr>
        <p:spPr>
          <a:xfrm>
            <a:off x="5318717" y="3381549"/>
            <a:ext cx="1633207" cy="454769"/>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Filter concatenation</a:t>
            </a:r>
            <a:endParaRPr/>
          </a:p>
        </p:txBody>
      </p:sp>
      <p:sp>
        <p:nvSpPr>
          <p:cNvPr id="1125" name="Google Shape;1125;g1ef489c575a_2_542"/>
          <p:cNvSpPr/>
          <p:nvPr/>
        </p:nvSpPr>
        <p:spPr>
          <a:xfrm>
            <a:off x="1963480" y="4184606"/>
            <a:ext cx="1633207" cy="454769"/>
          </a:xfrm>
          <a:prstGeom prst="rect">
            <a:avLst/>
          </a:prstGeom>
          <a:solidFill>
            <a:srgbClr val="B3C6E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1x1 convolutions </a:t>
            </a:r>
            <a:endParaRPr/>
          </a:p>
        </p:txBody>
      </p:sp>
      <p:sp>
        <p:nvSpPr>
          <p:cNvPr id="1126" name="Google Shape;1126;g1ef489c575a_2_542"/>
          <p:cNvSpPr/>
          <p:nvPr/>
        </p:nvSpPr>
        <p:spPr>
          <a:xfrm>
            <a:off x="4240100" y="4184606"/>
            <a:ext cx="1633207" cy="454769"/>
          </a:xfrm>
          <a:prstGeom prst="rect">
            <a:avLst/>
          </a:prstGeom>
          <a:solidFill>
            <a:srgbClr val="B3C6E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3x3 convolutions</a:t>
            </a:r>
            <a:endParaRPr/>
          </a:p>
        </p:txBody>
      </p:sp>
      <p:sp>
        <p:nvSpPr>
          <p:cNvPr id="1127" name="Google Shape;1127;g1ef489c575a_2_542"/>
          <p:cNvSpPr/>
          <p:nvPr/>
        </p:nvSpPr>
        <p:spPr>
          <a:xfrm>
            <a:off x="6397336" y="4190712"/>
            <a:ext cx="1633207" cy="454769"/>
          </a:xfrm>
          <a:prstGeom prst="rect">
            <a:avLst/>
          </a:prstGeom>
          <a:solidFill>
            <a:srgbClr val="B3C6E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5x5 convolutions</a:t>
            </a:r>
            <a:endParaRPr/>
          </a:p>
        </p:txBody>
      </p:sp>
      <p:sp>
        <p:nvSpPr>
          <p:cNvPr id="1128" name="Google Shape;1128;g1ef489c575a_2_542"/>
          <p:cNvSpPr/>
          <p:nvPr/>
        </p:nvSpPr>
        <p:spPr>
          <a:xfrm>
            <a:off x="8500769" y="4842529"/>
            <a:ext cx="1633207" cy="454769"/>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3x3 max pooling</a:t>
            </a:r>
            <a:endParaRPr/>
          </a:p>
        </p:txBody>
      </p:sp>
      <p:cxnSp>
        <p:nvCxnSpPr>
          <p:cNvPr id="1129" name="Google Shape;1129;g1ef489c575a_2_542"/>
          <p:cNvCxnSpPr>
            <a:stCxn id="1123" idx="0"/>
            <a:endCxn id="1130" idx="2"/>
          </p:cNvCxnSpPr>
          <p:nvPr/>
        </p:nvCxnSpPr>
        <p:spPr>
          <a:xfrm rot="10800000">
            <a:off x="5065520" y="5297436"/>
            <a:ext cx="1069800" cy="365400"/>
          </a:xfrm>
          <a:prstGeom prst="straightConnector1">
            <a:avLst/>
          </a:prstGeom>
          <a:noFill/>
          <a:ln cap="flat" cmpd="sng" w="12700">
            <a:solidFill>
              <a:schemeClr val="dk1"/>
            </a:solidFill>
            <a:prstDash val="solid"/>
            <a:miter lim="800000"/>
            <a:headEnd len="sm" w="sm" type="none"/>
            <a:tailEnd len="med" w="med" type="triangle"/>
          </a:ln>
        </p:spPr>
      </p:cxnSp>
      <p:cxnSp>
        <p:nvCxnSpPr>
          <p:cNvPr id="1131" name="Google Shape;1131;g1ef489c575a_2_542"/>
          <p:cNvCxnSpPr>
            <a:stCxn id="1123" idx="0"/>
            <a:endCxn id="1132" idx="2"/>
          </p:cNvCxnSpPr>
          <p:nvPr/>
        </p:nvCxnSpPr>
        <p:spPr>
          <a:xfrm flipH="1" rot="10800000">
            <a:off x="6135320" y="5297436"/>
            <a:ext cx="1078500" cy="365400"/>
          </a:xfrm>
          <a:prstGeom prst="straightConnector1">
            <a:avLst/>
          </a:prstGeom>
          <a:noFill/>
          <a:ln cap="flat" cmpd="sng" w="12700">
            <a:solidFill>
              <a:schemeClr val="dk1"/>
            </a:solidFill>
            <a:prstDash val="solid"/>
            <a:miter lim="800000"/>
            <a:headEnd len="sm" w="sm" type="none"/>
            <a:tailEnd len="med" w="med" type="triangle"/>
          </a:ln>
        </p:spPr>
      </p:cxnSp>
      <p:cxnSp>
        <p:nvCxnSpPr>
          <p:cNvPr id="1133" name="Google Shape;1133;g1ef489c575a_2_542"/>
          <p:cNvCxnSpPr>
            <a:stCxn id="1123" idx="0"/>
            <a:endCxn id="1128" idx="2"/>
          </p:cNvCxnSpPr>
          <p:nvPr/>
        </p:nvCxnSpPr>
        <p:spPr>
          <a:xfrm flipH="1" rot="10800000">
            <a:off x="6135320" y="5297436"/>
            <a:ext cx="3182100" cy="365400"/>
          </a:xfrm>
          <a:prstGeom prst="straightConnector1">
            <a:avLst/>
          </a:prstGeom>
          <a:noFill/>
          <a:ln cap="flat" cmpd="sng" w="12700">
            <a:solidFill>
              <a:schemeClr val="dk1"/>
            </a:solidFill>
            <a:prstDash val="solid"/>
            <a:miter lim="800000"/>
            <a:headEnd len="sm" w="sm" type="none"/>
            <a:tailEnd len="med" w="med" type="triangle"/>
          </a:ln>
        </p:spPr>
      </p:cxnSp>
      <p:cxnSp>
        <p:nvCxnSpPr>
          <p:cNvPr id="1134" name="Google Shape;1134;g1ef489c575a_2_542"/>
          <p:cNvCxnSpPr>
            <a:stCxn id="1125" idx="0"/>
            <a:endCxn id="1124" idx="2"/>
          </p:cNvCxnSpPr>
          <p:nvPr/>
        </p:nvCxnSpPr>
        <p:spPr>
          <a:xfrm flipH="1" rot="10800000">
            <a:off x="2780084" y="3836306"/>
            <a:ext cx="3355200" cy="348300"/>
          </a:xfrm>
          <a:prstGeom prst="straightConnector1">
            <a:avLst/>
          </a:prstGeom>
          <a:noFill/>
          <a:ln cap="flat" cmpd="sng" w="12700">
            <a:solidFill>
              <a:schemeClr val="dk1"/>
            </a:solidFill>
            <a:prstDash val="solid"/>
            <a:miter lim="800000"/>
            <a:headEnd len="sm" w="sm" type="none"/>
            <a:tailEnd len="med" w="med" type="triangle"/>
          </a:ln>
        </p:spPr>
      </p:cxnSp>
      <p:cxnSp>
        <p:nvCxnSpPr>
          <p:cNvPr id="1135" name="Google Shape;1135;g1ef489c575a_2_542"/>
          <p:cNvCxnSpPr>
            <a:stCxn id="1126" idx="0"/>
            <a:endCxn id="1124" idx="2"/>
          </p:cNvCxnSpPr>
          <p:nvPr/>
        </p:nvCxnSpPr>
        <p:spPr>
          <a:xfrm flipH="1" rot="10800000">
            <a:off x="5056704" y="3836306"/>
            <a:ext cx="1078500" cy="348300"/>
          </a:xfrm>
          <a:prstGeom prst="straightConnector1">
            <a:avLst/>
          </a:prstGeom>
          <a:noFill/>
          <a:ln cap="flat" cmpd="sng" w="12700">
            <a:solidFill>
              <a:schemeClr val="dk1"/>
            </a:solidFill>
            <a:prstDash val="solid"/>
            <a:miter lim="800000"/>
            <a:headEnd len="sm" w="sm" type="none"/>
            <a:tailEnd len="med" w="med" type="triangle"/>
          </a:ln>
        </p:spPr>
      </p:cxnSp>
      <p:cxnSp>
        <p:nvCxnSpPr>
          <p:cNvPr id="1136" name="Google Shape;1136;g1ef489c575a_2_542"/>
          <p:cNvCxnSpPr>
            <a:stCxn id="1127" idx="0"/>
            <a:endCxn id="1124" idx="2"/>
          </p:cNvCxnSpPr>
          <p:nvPr/>
        </p:nvCxnSpPr>
        <p:spPr>
          <a:xfrm rot="10800000">
            <a:off x="6135440" y="3836412"/>
            <a:ext cx="1078500" cy="354300"/>
          </a:xfrm>
          <a:prstGeom prst="straightConnector1">
            <a:avLst/>
          </a:prstGeom>
          <a:noFill/>
          <a:ln cap="flat" cmpd="sng" w="12700">
            <a:solidFill>
              <a:schemeClr val="dk1"/>
            </a:solidFill>
            <a:prstDash val="solid"/>
            <a:miter lim="800000"/>
            <a:headEnd len="sm" w="sm" type="none"/>
            <a:tailEnd len="med" w="med" type="triangle"/>
          </a:ln>
        </p:spPr>
      </p:cxnSp>
      <p:cxnSp>
        <p:nvCxnSpPr>
          <p:cNvPr id="1137" name="Google Shape;1137;g1ef489c575a_2_542"/>
          <p:cNvCxnSpPr>
            <a:stCxn id="1138" idx="0"/>
            <a:endCxn id="1124" idx="2"/>
          </p:cNvCxnSpPr>
          <p:nvPr/>
        </p:nvCxnSpPr>
        <p:spPr>
          <a:xfrm rot="10800000">
            <a:off x="6135270" y="3836306"/>
            <a:ext cx="3182100" cy="348300"/>
          </a:xfrm>
          <a:prstGeom prst="straightConnector1">
            <a:avLst/>
          </a:prstGeom>
          <a:noFill/>
          <a:ln cap="flat" cmpd="sng" w="12700">
            <a:solidFill>
              <a:schemeClr val="dk1"/>
            </a:solidFill>
            <a:prstDash val="solid"/>
            <a:miter lim="800000"/>
            <a:headEnd len="sm" w="sm" type="none"/>
            <a:tailEnd len="med" w="med" type="triangle"/>
          </a:ln>
        </p:spPr>
      </p:cxnSp>
      <p:sp>
        <p:nvSpPr>
          <p:cNvPr id="1130" name="Google Shape;1130;g1ef489c575a_2_542"/>
          <p:cNvSpPr/>
          <p:nvPr/>
        </p:nvSpPr>
        <p:spPr>
          <a:xfrm>
            <a:off x="4248859" y="4842529"/>
            <a:ext cx="1633207" cy="454769"/>
          </a:xfrm>
          <a:prstGeom prst="rect">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1x1 convolutions</a:t>
            </a:r>
            <a:endParaRPr/>
          </a:p>
        </p:txBody>
      </p:sp>
      <p:sp>
        <p:nvSpPr>
          <p:cNvPr id="1132" name="Google Shape;1132;g1ef489c575a_2_542"/>
          <p:cNvSpPr/>
          <p:nvPr/>
        </p:nvSpPr>
        <p:spPr>
          <a:xfrm>
            <a:off x="6397335" y="4842529"/>
            <a:ext cx="1633207" cy="454769"/>
          </a:xfrm>
          <a:prstGeom prst="rect">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1x1 convolutions</a:t>
            </a:r>
            <a:endParaRPr/>
          </a:p>
        </p:txBody>
      </p:sp>
      <p:sp>
        <p:nvSpPr>
          <p:cNvPr id="1138" name="Google Shape;1138;g1ef489c575a_2_542"/>
          <p:cNvSpPr/>
          <p:nvPr/>
        </p:nvSpPr>
        <p:spPr>
          <a:xfrm>
            <a:off x="8500766" y="4184606"/>
            <a:ext cx="1633207" cy="454769"/>
          </a:xfrm>
          <a:prstGeom prst="rect">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1x1 convolutions</a:t>
            </a:r>
            <a:endParaRPr/>
          </a:p>
        </p:txBody>
      </p:sp>
      <p:sp>
        <p:nvSpPr>
          <p:cNvPr id="1139" name="Google Shape;1139;g1ef489c575a_2_542"/>
          <p:cNvSpPr/>
          <p:nvPr/>
        </p:nvSpPr>
        <p:spPr>
          <a:xfrm>
            <a:off x="2733420" y="4639376"/>
            <a:ext cx="2570948" cy="1300828"/>
          </a:xfrm>
          <a:custGeom>
            <a:rect b="b" l="l" r="r" t="t"/>
            <a:pathLst>
              <a:path extrusionOk="0" h="1253903" w="2497667">
                <a:moveTo>
                  <a:pt x="2497667" y="1244600"/>
                </a:moveTo>
                <a:cubicBezTo>
                  <a:pt x="2055989" y="1261533"/>
                  <a:pt x="1614311" y="1278466"/>
                  <a:pt x="1198033" y="1071033"/>
                </a:cubicBezTo>
                <a:cubicBezTo>
                  <a:pt x="781755" y="863600"/>
                  <a:pt x="210255" y="182033"/>
                  <a:pt x="0" y="0"/>
                </a:cubicBezTo>
              </a:path>
            </a:pathLst>
          </a:cu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1ef489c575a_2_568"/>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GoogleNet/Inception (2014)</a:t>
            </a:r>
            <a:endParaRPr/>
          </a:p>
        </p:txBody>
      </p:sp>
      <p:sp>
        <p:nvSpPr>
          <p:cNvPr id="1146" name="Google Shape;1146;g1ef489c575a_2_568"/>
          <p:cNvSpPr txBox="1"/>
          <p:nvPr>
            <p:ph idx="1" type="body"/>
          </p:nvPr>
        </p:nvSpPr>
        <p:spPr>
          <a:xfrm>
            <a:off x="838199" y="1260629"/>
            <a:ext cx="10594245" cy="491633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i="1" lang="en-US"/>
              <a:t>Results:</a:t>
            </a:r>
            <a:endParaRPr/>
          </a:p>
          <a:p>
            <a:pPr indent="-228600" lvl="1" marL="685800" rtl="0" algn="just">
              <a:lnSpc>
                <a:spcPct val="90000"/>
              </a:lnSpc>
              <a:spcBef>
                <a:spcPts val="500"/>
              </a:spcBef>
              <a:spcAft>
                <a:spcPts val="0"/>
              </a:spcAft>
              <a:buClr>
                <a:schemeClr val="dk1"/>
              </a:buClr>
              <a:buSzPts val="2400"/>
              <a:buChar char="•"/>
            </a:pPr>
            <a:r>
              <a:rPr lang="en-US"/>
              <a:t>Better performance on ImageNet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147" name="Google Shape;1147;g1ef489c575a_2_5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148" name="Google Shape;1148;g1ef489c575a_2_5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149" name="Google Shape;1149;g1ef489c575a_2_5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50" name="Google Shape;1150;g1ef489c575a_2_568"/>
          <p:cNvPicPr preferRelativeResize="0"/>
          <p:nvPr/>
        </p:nvPicPr>
        <p:blipFill rotWithShape="1">
          <a:blip r:embed="rId3">
            <a:alphaModFix/>
          </a:blip>
          <a:srcRect b="0" l="0" r="0" t="0"/>
          <a:stretch/>
        </p:blipFill>
        <p:spPr>
          <a:xfrm>
            <a:off x="2823633" y="2221526"/>
            <a:ext cx="6298382" cy="319408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1ef489c575a_2_578"/>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ResNeXt (2016)</a:t>
            </a:r>
            <a:endParaRPr/>
          </a:p>
        </p:txBody>
      </p:sp>
      <p:sp>
        <p:nvSpPr>
          <p:cNvPr id="1156" name="Google Shape;1156;g1ef489c575a_2_578"/>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Can we develop a wider ResNet?</a:t>
            </a:r>
            <a:endParaRPr/>
          </a:p>
          <a:p>
            <a:pPr indent="-228600" lvl="1" marL="685800" rtl="0" algn="l">
              <a:lnSpc>
                <a:spcPct val="90000"/>
              </a:lnSpc>
              <a:spcBef>
                <a:spcPts val="500"/>
              </a:spcBef>
              <a:spcAft>
                <a:spcPts val="0"/>
              </a:spcAft>
              <a:buClr>
                <a:schemeClr val="dk1"/>
              </a:buClr>
              <a:buSzPts val="2400"/>
              <a:buChar char="•"/>
            </a:pPr>
            <a:r>
              <a:rPr lang="en-US"/>
              <a:t>Apply “split-transformation-merge” strategy with the same topological branch</a:t>
            </a:r>
            <a:br>
              <a:rPr lang="en-US"/>
            </a:br>
            <a:r>
              <a:rPr lang="en-US"/>
              <a:t>(VGG-style repeating layers)</a:t>
            </a:r>
            <a:endParaRPr/>
          </a:p>
          <a:p>
            <a:pPr indent="-228600" lvl="1" marL="685800" rtl="0" algn="l">
              <a:lnSpc>
                <a:spcPct val="90000"/>
              </a:lnSpc>
              <a:spcBef>
                <a:spcPts val="500"/>
              </a:spcBef>
              <a:spcAft>
                <a:spcPts val="0"/>
              </a:spcAft>
              <a:buClr>
                <a:schemeClr val="dk1"/>
              </a:buClr>
              <a:buSzPts val="2400"/>
              <a:buChar char="•"/>
            </a:pPr>
            <a:r>
              <a:rPr lang="en-US"/>
              <a:t>Apply residual connection between each block</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p:txBody>
      </p:sp>
      <p:sp>
        <p:nvSpPr>
          <p:cNvPr id="1157" name="Google Shape;1157;g1ef489c575a_2_5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158" name="Google Shape;1158;g1ef489c575a_2_5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159" name="Google Shape;1159;g1ef489c575a_2_5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60" name="Google Shape;1160;g1ef489c575a_2_578"/>
          <p:cNvPicPr preferRelativeResize="0"/>
          <p:nvPr/>
        </p:nvPicPr>
        <p:blipFill rotWithShape="1">
          <a:blip r:embed="rId3">
            <a:alphaModFix/>
          </a:blip>
          <a:srcRect b="0" l="0" r="0" t="0"/>
          <a:stretch/>
        </p:blipFill>
        <p:spPr>
          <a:xfrm>
            <a:off x="3272367" y="2947606"/>
            <a:ext cx="5283705" cy="31060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ef489c575a_2_58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ResNeXt (2016)</a:t>
            </a:r>
            <a:endParaRPr/>
          </a:p>
        </p:txBody>
      </p:sp>
      <p:sp>
        <p:nvSpPr>
          <p:cNvPr id="1166" name="Google Shape;1166;g1ef489c575a_2_587"/>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Results:</a:t>
            </a:r>
            <a:endParaRPr/>
          </a:p>
          <a:p>
            <a:pPr indent="-228600" lvl="1" marL="685800" rtl="0" algn="l">
              <a:lnSpc>
                <a:spcPct val="90000"/>
              </a:lnSpc>
              <a:spcBef>
                <a:spcPts val="500"/>
              </a:spcBef>
              <a:spcAft>
                <a:spcPts val="0"/>
              </a:spcAft>
              <a:buClr>
                <a:schemeClr val="dk1"/>
              </a:buClr>
              <a:buSzPts val="2400"/>
              <a:buChar char="•"/>
            </a:pPr>
            <a:r>
              <a:rPr lang="en-US"/>
              <a:t>Lower error rate with the same number of parameters</a:t>
            </a:r>
            <a:endParaRPr/>
          </a:p>
          <a:p>
            <a:pPr indent="-50800" lvl="0" marL="228600" rtl="0" algn="l">
              <a:lnSpc>
                <a:spcPct val="90000"/>
              </a:lnSpc>
              <a:spcBef>
                <a:spcPts val="1000"/>
              </a:spcBef>
              <a:spcAft>
                <a:spcPts val="0"/>
              </a:spcAft>
              <a:buClr>
                <a:schemeClr val="dk1"/>
              </a:buClr>
              <a:buSzPts val="28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p:txBody>
      </p:sp>
      <p:sp>
        <p:nvSpPr>
          <p:cNvPr id="1167" name="Google Shape;1167;g1ef489c575a_2_5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168" name="Google Shape;1168;g1ef489c575a_2_5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169" name="Google Shape;1169;g1ef489c575a_2_5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0" name="Google Shape;1170;g1ef489c575a_2_587"/>
          <p:cNvPicPr preferRelativeResize="0"/>
          <p:nvPr/>
        </p:nvPicPr>
        <p:blipFill rotWithShape="1">
          <a:blip r:embed="rId3">
            <a:alphaModFix/>
          </a:blip>
          <a:srcRect b="0" l="0" r="0" t="0"/>
          <a:stretch/>
        </p:blipFill>
        <p:spPr>
          <a:xfrm>
            <a:off x="1646767" y="2383335"/>
            <a:ext cx="3890607" cy="3883321"/>
          </a:xfrm>
          <a:prstGeom prst="rect">
            <a:avLst/>
          </a:prstGeom>
          <a:noFill/>
          <a:ln>
            <a:noFill/>
          </a:ln>
        </p:spPr>
      </p:pic>
      <p:sp>
        <p:nvSpPr>
          <p:cNvPr id="1171" name="Google Shape;1171;g1ef489c575a_2_587"/>
          <p:cNvSpPr/>
          <p:nvPr/>
        </p:nvSpPr>
        <p:spPr>
          <a:xfrm>
            <a:off x="1718733" y="5786967"/>
            <a:ext cx="3784600" cy="186266"/>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2" name="Google Shape;1172;g1ef489c575a_2_587"/>
          <p:cNvPicPr preferRelativeResize="0"/>
          <p:nvPr/>
        </p:nvPicPr>
        <p:blipFill rotWithShape="1">
          <a:blip r:embed="rId4">
            <a:alphaModFix/>
          </a:blip>
          <a:srcRect b="0" l="0" r="0" t="0"/>
          <a:stretch/>
        </p:blipFill>
        <p:spPr>
          <a:xfrm>
            <a:off x="6606028" y="2383335"/>
            <a:ext cx="4685921" cy="3740970"/>
          </a:xfrm>
          <a:prstGeom prst="rect">
            <a:avLst/>
          </a:prstGeom>
          <a:noFill/>
          <a:ln>
            <a:noFill/>
          </a:ln>
        </p:spPr>
      </p:pic>
      <p:sp>
        <p:nvSpPr>
          <p:cNvPr id="1173" name="Google Shape;1173;g1ef489c575a_2_587"/>
          <p:cNvSpPr/>
          <p:nvPr/>
        </p:nvSpPr>
        <p:spPr>
          <a:xfrm>
            <a:off x="7134509" y="3022208"/>
            <a:ext cx="3334256" cy="858416"/>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g1ef489c575a_2_587"/>
          <p:cNvSpPr/>
          <p:nvPr/>
        </p:nvSpPr>
        <p:spPr>
          <a:xfrm>
            <a:off x="7210977" y="4144913"/>
            <a:ext cx="3334256" cy="913279"/>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1ef489c575a_2_600"/>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ConvNeXt (2022)</a:t>
            </a:r>
            <a:endParaRPr/>
          </a:p>
        </p:txBody>
      </p:sp>
      <p:sp>
        <p:nvSpPr>
          <p:cNvPr id="1180" name="Google Shape;1180;g1ef489c575a_2_600"/>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To bridge the gap between the Conv Nets and ViT</a:t>
            </a:r>
            <a:endParaRPr b="1" i="1"/>
          </a:p>
          <a:p>
            <a:pPr indent="-228600" lvl="1" marL="685800" rtl="0" algn="l">
              <a:lnSpc>
                <a:spcPct val="90000"/>
              </a:lnSpc>
              <a:spcBef>
                <a:spcPts val="500"/>
              </a:spcBef>
              <a:spcAft>
                <a:spcPts val="0"/>
              </a:spcAft>
              <a:buClr>
                <a:schemeClr val="dk1"/>
              </a:buClr>
              <a:buSzPts val="2400"/>
              <a:buChar char="•"/>
            </a:pPr>
            <a:r>
              <a:rPr lang="en-US"/>
              <a:t>ViT, Swin Transformer has been the SOTA visual model backbone</a:t>
            </a:r>
            <a:endParaRPr/>
          </a:p>
          <a:p>
            <a:pPr indent="-228600" lvl="1" marL="685800" rtl="0" algn="l">
              <a:lnSpc>
                <a:spcPct val="90000"/>
              </a:lnSpc>
              <a:spcBef>
                <a:spcPts val="500"/>
              </a:spcBef>
              <a:spcAft>
                <a:spcPts val="0"/>
              </a:spcAft>
              <a:buClr>
                <a:schemeClr val="dk1"/>
              </a:buClr>
              <a:buSzPts val="2400"/>
              <a:buChar char="•"/>
            </a:pPr>
            <a:r>
              <a:rPr lang="en-US"/>
              <a:t>Is convolutional networks really not as good as transformer models?</a:t>
            </a:r>
            <a:endParaRPr/>
          </a:p>
          <a:p>
            <a:pPr indent="-228600" lvl="0" marL="228600" rtl="0" algn="l">
              <a:lnSpc>
                <a:spcPct val="90000"/>
              </a:lnSpc>
              <a:spcBef>
                <a:spcPts val="1000"/>
              </a:spcBef>
              <a:spcAft>
                <a:spcPts val="0"/>
              </a:spcAft>
              <a:buClr>
                <a:schemeClr val="dk1"/>
              </a:buClr>
              <a:buSzPts val="2800"/>
              <a:buChar char="•"/>
            </a:pPr>
            <a:r>
              <a:rPr lang="en-US"/>
              <a:t>Investigation</a:t>
            </a:r>
            <a:endParaRPr/>
          </a:p>
          <a:p>
            <a:pPr indent="-228600" lvl="1" marL="685800" rtl="0" algn="l">
              <a:lnSpc>
                <a:spcPct val="90000"/>
              </a:lnSpc>
              <a:spcBef>
                <a:spcPts val="500"/>
              </a:spcBef>
              <a:spcAft>
                <a:spcPts val="0"/>
              </a:spcAft>
              <a:buClr>
                <a:schemeClr val="dk1"/>
              </a:buClr>
              <a:buSzPts val="2400"/>
              <a:buChar char="•"/>
            </a:pPr>
            <a:r>
              <a:rPr lang="en-US"/>
              <a:t>The author start with ResNet-50 and reimplement the CNN networks with modern designs</a:t>
            </a:r>
            <a:endParaRPr/>
          </a:p>
          <a:p>
            <a:pPr indent="-228600" lvl="1" marL="685800" rtl="0" algn="l">
              <a:lnSpc>
                <a:spcPct val="90000"/>
              </a:lnSpc>
              <a:spcBef>
                <a:spcPts val="500"/>
              </a:spcBef>
              <a:spcAft>
                <a:spcPts val="0"/>
              </a:spcAft>
              <a:buClr>
                <a:schemeClr val="dk1"/>
              </a:buClr>
              <a:buSzPts val="2400"/>
              <a:buChar char="•"/>
            </a:pPr>
            <a:r>
              <a:rPr lang="en-US"/>
              <a:t>The results showing that ConvNeXt achieves beat the ViT models, again.</a:t>
            </a:r>
            <a:endParaRPr/>
          </a:p>
        </p:txBody>
      </p:sp>
      <p:sp>
        <p:nvSpPr>
          <p:cNvPr id="1181" name="Google Shape;1181;g1ef489c575a_2_6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182" name="Google Shape;1182;g1ef489c575a_2_6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183" name="Google Shape;1183;g1ef489c575a_2_6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ef489c575a_2_608"/>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ConvNeXt (2022)</a:t>
            </a:r>
            <a:endParaRPr/>
          </a:p>
        </p:txBody>
      </p:sp>
      <p:pic>
        <p:nvPicPr>
          <p:cNvPr id="1189" name="Google Shape;1189;g1ef489c575a_2_608"/>
          <p:cNvPicPr preferRelativeResize="0"/>
          <p:nvPr>
            <p:ph idx="1" type="body"/>
          </p:nvPr>
        </p:nvPicPr>
        <p:blipFill rotWithShape="1">
          <a:blip r:embed="rId3">
            <a:alphaModFix/>
          </a:blip>
          <a:srcRect b="0" l="0" r="0" t="0"/>
          <a:stretch/>
        </p:blipFill>
        <p:spPr>
          <a:xfrm>
            <a:off x="7291904" y="1333685"/>
            <a:ext cx="3626211" cy="4541201"/>
          </a:xfrm>
          <a:prstGeom prst="rect">
            <a:avLst/>
          </a:prstGeom>
          <a:noFill/>
          <a:ln>
            <a:noFill/>
          </a:ln>
        </p:spPr>
      </p:pic>
      <p:sp>
        <p:nvSpPr>
          <p:cNvPr id="1190" name="Google Shape;1190;g1ef489c575a_2_6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191" name="Google Shape;1191;g1ef489c575a_2_6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192" name="Google Shape;1192;g1ef489c575a_2_6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3" name="Google Shape;1193;g1ef489c575a_2_608"/>
          <p:cNvSpPr txBox="1"/>
          <p:nvPr/>
        </p:nvSpPr>
        <p:spPr>
          <a:xfrm>
            <a:off x="838200" y="1247248"/>
            <a:ext cx="6410093" cy="491633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Modern designs added:</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Use ResNeXt</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Apply Inverted Bottleneck</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Use larger kernel size</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Training strategy:</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90 epochs -&gt; 300 epochs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AdamW optimizer</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Data augmentation like Mixup, CutMix</a:t>
            </a:r>
            <a:endParaRPr b="0" i="0" sz="24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Regularization Schemes like label smoothing</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g1ef489c575a_2_617"/>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ConvNeXt (2022)</a:t>
            </a:r>
            <a:endParaRPr/>
          </a:p>
        </p:txBody>
      </p:sp>
      <p:pic>
        <p:nvPicPr>
          <p:cNvPr id="1199" name="Google Shape;1199;g1ef489c575a_2_617"/>
          <p:cNvPicPr preferRelativeResize="0"/>
          <p:nvPr>
            <p:ph idx="1" type="body"/>
          </p:nvPr>
        </p:nvPicPr>
        <p:blipFill rotWithShape="1">
          <a:blip r:embed="rId3">
            <a:alphaModFix/>
          </a:blip>
          <a:srcRect b="0" l="0" r="0" t="0"/>
          <a:stretch/>
        </p:blipFill>
        <p:spPr>
          <a:xfrm>
            <a:off x="7291904" y="1333685"/>
            <a:ext cx="3626211" cy="4541201"/>
          </a:xfrm>
          <a:prstGeom prst="rect">
            <a:avLst/>
          </a:prstGeom>
          <a:noFill/>
          <a:ln>
            <a:noFill/>
          </a:ln>
        </p:spPr>
      </p:pic>
      <p:sp>
        <p:nvSpPr>
          <p:cNvPr id="1200" name="Google Shape;1200;g1ef489c575a_2_6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201" name="Google Shape;1201;g1ef489c575a_2_6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202" name="Google Shape;1202;g1ef489c575a_2_6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3" name="Google Shape;1203;g1ef489c575a_2_617"/>
          <p:cNvSpPr txBox="1"/>
          <p:nvPr/>
        </p:nvSpPr>
        <p:spPr>
          <a:xfrm>
            <a:off x="838200" y="1247248"/>
            <a:ext cx="6410093" cy="491633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Modern designs added:</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Macro Design</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Changing stage compute ratio</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Changing stem to “patchify”</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Micro Design</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ReLU -&gt; GELU</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Fewer activation functions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Fewer normalization layers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BatchNorm -&gt; LayerNorm</a:t>
            </a:r>
            <a:endParaRPr b="0" i="0" sz="24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Separate downsampling layers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g1ef489c575a_2_626"/>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CNN for downstream applications</a:t>
            </a:r>
            <a:endParaRPr/>
          </a:p>
        </p:txBody>
      </p:sp>
      <p:sp>
        <p:nvSpPr>
          <p:cNvPr id="1209" name="Google Shape;1209;g1ef489c575a_2_626"/>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Downstream tasks</a:t>
            </a:r>
            <a:endParaRPr/>
          </a:p>
          <a:p>
            <a:pPr indent="-228600" lvl="1" marL="685800" rtl="0" algn="l">
              <a:lnSpc>
                <a:spcPct val="90000"/>
              </a:lnSpc>
              <a:spcBef>
                <a:spcPts val="500"/>
              </a:spcBef>
              <a:spcAft>
                <a:spcPts val="0"/>
              </a:spcAft>
              <a:buClr>
                <a:schemeClr val="dk1"/>
              </a:buClr>
              <a:buSzPts val="2400"/>
              <a:buChar char="•"/>
            </a:pPr>
            <a:r>
              <a:rPr lang="en-US"/>
              <a:t>Image-segmentation: U-Net</a:t>
            </a:r>
            <a:endParaRPr/>
          </a:p>
          <a:p>
            <a:pPr indent="-228600" lvl="1" marL="685800" rtl="0" algn="l">
              <a:lnSpc>
                <a:spcPct val="90000"/>
              </a:lnSpc>
              <a:spcBef>
                <a:spcPts val="500"/>
              </a:spcBef>
              <a:spcAft>
                <a:spcPts val="0"/>
              </a:spcAft>
              <a:buClr>
                <a:schemeClr val="dk1"/>
              </a:buClr>
              <a:buSzPts val="2400"/>
              <a:buChar char="•"/>
            </a:pPr>
            <a:r>
              <a:rPr lang="en-US"/>
              <a:t>Object Detection: Yolo</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0" lvl="1" marL="4572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CNNs that more cost-effective</a:t>
            </a:r>
            <a:endParaRPr/>
          </a:p>
          <a:p>
            <a:pPr indent="-228600" lvl="1" marL="685800" rtl="0" algn="l">
              <a:lnSpc>
                <a:spcPct val="90000"/>
              </a:lnSpc>
              <a:spcBef>
                <a:spcPts val="500"/>
              </a:spcBef>
              <a:spcAft>
                <a:spcPts val="0"/>
              </a:spcAft>
              <a:buClr>
                <a:schemeClr val="dk1"/>
              </a:buClr>
              <a:buSzPts val="2400"/>
              <a:buChar char="•"/>
            </a:pPr>
            <a:r>
              <a:rPr lang="en-US"/>
              <a:t>MobileNet</a:t>
            </a:r>
            <a:endParaRPr/>
          </a:p>
          <a:p>
            <a:pPr indent="-228600" lvl="1" marL="685800" rtl="0" algn="l">
              <a:lnSpc>
                <a:spcPct val="90000"/>
              </a:lnSpc>
              <a:spcBef>
                <a:spcPts val="500"/>
              </a:spcBef>
              <a:spcAft>
                <a:spcPts val="0"/>
              </a:spcAft>
              <a:buClr>
                <a:schemeClr val="dk1"/>
              </a:buClr>
              <a:buSzPts val="2400"/>
              <a:buChar char="•"/>
            </a:pPr>
            <a:r>
              <a:rPr lang="en-US"/>
              <a:t>SqueezeNet</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10" name="Google Shape;1210;g1ef489c575a_2_6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211" name="Google Shape;1211;g1ef489c575a_2_6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212" name="Google Shape;1212;g1ef489c575a_2_6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65c433e9cb_1_68"/>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Problems of RNN Cont’d</a:t>
            </a:r>
            <a:endParaRPr/>
          </a:p>
        </p:txBody>
      </p:sp>
      <p:sp>
        <p:nvSpPr>
          <p:cNvPr id="236" name="Google Shape;236;g265c433e9cb_1_68"/>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Long Range Memory: RNNs ideally should remember information from early in the sequence to use much later, which is crucial for tasks like text translation or sentiment analysis. However, with vanishing gradients, the network tends to forget this early information.</a:t>
            </a:r>
            <a:endParaRPr/>
          </a:p>
          <a:p>
            <a:pPr indent="-342900" lvl="0" marL="457200" rtl="0" algn="l">
              <a:spcBef>
                <a:spcPts val="0"/>
              </a:spcBef>
              <a:spcAft>
                <a:spcPts val="0"/>
              </a:spcAft>
              <a:buSzPts val="1800"/>
              <a:buChar char="•"/>
            </a:pPr>
            <a:r>
              <a:rPr lang="en-US"/>
              <a:t>Prediction Drift: Over long sequences, small errors can accumulate in each timestep of prediction, causing the RNN to drift off course. This drift makes it challenging to maintain accurate predictions in tasks like time-series forecasting or text generation as the sequence progresses (since current input is based on previous input)</a:t>
            </a:r>
            <a:endParaRPr/>
          </a:p>
        </p:txBody>
      </p:sp>
      <p:sp>
        <p:nvSpPr>
          <p:cNvPr id="237" name="Google Shape;237;g265c433e9cb_1_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1ef489c575a_2_634"/>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U-Net (2015)</a:t>
            </a:r>
            <a:endParaRPr/>
          </a:p>
        </p:txBody>
      </p:sp>
      <p:sp>
        <p:nvSpPr>
          <p:cNvPr id="1218" name="Google Shape;1218;g1ef489c575a_2_634"/>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Fully convolutional network for image segmentation</a:t>
            </a:r>
            <a:endParaRPr/>
          </a:p>
        </p:txBody>
      </p:sp>
      <p:sp>
        <p:nvSpPr>
          <p:cNvPr id="1219" name="Google Shape;1219;g1ef489c575a_2_6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220" name="Google Shape;1220;g1ef489c575a_2_6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221" name="Google Shape;1221;g1ef489c575a_2_6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2" name="Google Shape;1222;g1ef489c575a_2_634"/>
          <p:cNvSpPr txBox="1"/>
          <p:nvPr/>
        </p:nvSpPr>
        <p:spPr>
          <a:xfrm>
            <a:off x="838200" y="1855787"/>
            <a:ext cx="5112092" cy="45005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Output is 2 segmentation map</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representing the probabilities of</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each pixel belongs to either background or the object.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223" name="Google Shape;1223;g1ef489c575a_2_634"/>
          <p:cNvPicPr preferRelativeResize="0"/>
          <p:nvPr/>
        </p:nvPicPr>
        <p:blipFill rotWithShape="1">
          <a:blip r:embed="rId3">
            <a:alphaModFix/>
          </a:blip>
          <a:srcRect b="0" l="0" r="0" t="0"/>
          <a:stretch/>
        </p:blipFill>
        <p:spPr>
          <a:xfrm>
            <a:off x="1222401" y="3718796"/>
            <a:ext cx="4717998" cy="2134883"/>
          </a:xfrm>
          <a:prstGeom prst="rect">
            <a:avLst/>
          </a:prstGeom>
          <a:noFill/>
          <a:ln>
            <a:noFill/>
          </a:ln>
        </p:spPr>
      </p:pic>
      <p:pic>
        <p:nvPicPr>
          <p:cNvPr id="1224" name="Google Shape;1224;g1ef489c575a_2_634"/>
          <p:cNvPicPr preferRelativeResize="0"/>
          <p:nvPr/>
        </p:nvPicPr>
        <p:blipFill rotWithShape="1">
          <a:blip r:embed="rId4">
            <a:alphaModFix/>
          </a:blip>
          <a:srcRect b="0" l="0" r="0" t="0"/>
          <a:stretch/>
        </p:blipFill>
        <p:spPr>
          <a:xfrm>
            <a:off x="6472168" y="1949574"/>
            <a:ext cx="4808403" cy="382624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1ef489c575a_2_645"/>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U-Net (2015)</a:t>
            </a:r>
            <a:endParaRPr/>
          </a:p>
        </p:txBody>
      </p:sp>
      <p:sp>
        <p:nvSpPr>
          <p:cNvPr id="1230" name="Google Shape;1230;g1ef489c575a_2_645"/>
          <p:cNvSpPr txBox="1"/>
          <p:nvPr>
            <p:ph idx="1" type="body"/>
          </p:nvPr>
        </p:nvSpPr>
        <p:spPr>
          <a:xfrm>
            <a:off x="838200" y="1260629"/>
            <a:ext cx="10515600" cy="49163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Up-convolution</a:t>
            </a:r>
            <a:endParaRPr/>
          </a:p>
          <a:p>
            <a:pPr indent="-228600" lvl="1" marL="685800" rtl="0" algn="l">
              <a:lnSpc>
                <a:spcPct val="90000"/>
              </a:lnSpc>
              <a:spcBef>
                <a:spcPts val="500"/>
              </a:spcBef>
              <a:spcAft>
                <a:spcPts val="0"/>
              </a:spcAft>
              <a:buClr>
                <a:schemeClr val="dk1"/>
              </a:buClr>
              <a:buSzPts val="2400"/>
              <a:buChar char="•"/>
            </a:pPr>
            <a:r>
              <a:rPr lang="en-US"/>
              <a:t>Vanila convolution reduce the size of feature map</a:t>
            </a:r>
            <a:endParaRPr/>
          </a:p>
          <a:p>
            <a:pPr indent="-228600" lvl="1" marL="685800" rtl="0" algn="l">
              <a:lnSpc>
                <a:spcPct val="90000"/>
              </a:lnSpc>
              <a:spcBef>
                <a:spcPts val="500"/>
              </a:spcBef>
              <a:spcAft>
                <a:spcPts val="0"/>
              </a:spcAft>
              <a:buClr>
                <a:schemeClr val="dk1"/>
              </a:buClr>
              <a:buSzPts val="2400"/>
              <a:buChar char="•"/>
            </a:pPr>
            <a:r>
              <a:rPr lang="en-US"/>
              <a:t>Up convolution increase the size of feature map</a:t>
            </a:r>
            <a:endParaRPr/>
          </a:p>
        </p:txBody>
      </p:sp>
      <p:sp>
        <p:nvSpPr>
          <p:cNvPr id="1231" name="Google Shape;1231;g1ef489c575a_2_6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232" name="Google Shape;1232;g1ef489c575a_2_6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233" name="Google Shape;1233;g1ef489c575a_2_6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4" name="Google Shape;1234;g1ef489c575a_2_645"/>
          <p:cNvSpPr txBox="1"/>
          <p:nvPr/>
        </p:nvSpPr>
        <p:spPr>
          <a:xfrm>
            <a:off x="838200" y="3892438"/>
            <a:ext cx="5906058" cy="2463912"/>
          </a:xfrm>
          <a:prstGeom prst="rect">
            <a:avLst/>
          </a:prstGeom>
          <a:blipFill rotWithShape="1">
            <a:blip r:embed="rId3">
              <a:alphaModFix/>
            </a:blip>
            <a:stretch>
              <a:fillRect b="0" l="-1859" r="-205" t="-420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235" name="Google Shape;1235;g1ef489c575a_2_645"/>
          <p:cNvPicPr preferRelativeResize="0"/>
          <p:nvPr/>
        </p:nvPicPr>
        <p:blipFill rotWithShape="1">
          <a:blip r:embed="rId4">
            <a:alphaModFix/>
          </a:blip>
          <a:srcRect b="0" l="0" r="0" t="0"/>
          <a:stretch/>
        </p:blipFill>
        <p:spPr>
          <a:xfrm>
            <a:off x="6496209" y="4286292"/>
            <a:ext cx="5415272" cy="1704933"/>
          </a:xfrm>
          <a:prstGeom prst="rect">
            <a:avLst/>
          </a:prstGeom>
          <a:noFill/>
          <a:ln>
            <a:noFill/>
          </a:ln>
        </p:spPr>
      </p:pic>
      <p:pic>
        <p:nvPicPr>
          <p:cNvPr id="1236" name="Google Shape;1236;g1ef489c575a_2_645"/>
          <p:cNvPicPr preferRelativeResize="0"/>
          <p:nvPr/>
        </p:nvPicPr>
        <p:blipFill rotWithShape="1">
          <a:blip r:embed="rId5">
            <a:alphaModFix/>
          </a:blip>
          <a:srcRect b="0" l="0" r="0" t="0"/>
          <a:stretch/>
        </p:blipFill>
        <p:spPr>
          <a:xfrm>
            <a:off x="9383017" y="1625654"/>
            <a:ext cx="1841405" cy="2093142"/>
          </a:xfrm>
          <a:prstGeom prst="rect">
            <a:avLst/>
          </a:prstGeom>
          <a:noFill/>
          <a:ln>
            <a:noFill/>
          </a:ln>
        </p:spPr>
      </p:pic>
      <p:sp>
        <p:nvSpPr>
          <p:cNvPr id="1237" name="Google Shape;1237;g1ef489c575a_2_645"/>
          <p:cNvSpPr/>
          <p:nvPr/>
        </p:nvSpPr>
        <p:spPr>
          <a:xfrm>
            <a:off x="8057440" y="2802693"/>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8" name="Google Shape;1238;g1ef489c575a_2_645"/>
          <p:cNvSpPr/>
          <p:nvPr/>
        </p:nvSpPr>
        <p:spPr>
          <a:xfrm>
            <a:off x="8244840" y="2802693"/>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9" name="Google Shape;1239;g1ef489c575a_2_645"/>
          <p:cNvSpPr/>
          <p:nvPr/>
        </p:nvSpPr>
        <p:spPr>
          <a:xfrm>
            <a:off x="8427720" y="2802693"/>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g1ef489c575a_2_645"/>
          <p:cNvSpPr/>
          <p:nvPr/>
        </p:nvSpPr>
        <p:spPr>
          <a:xfrm>
            <a:off x="8057440" y="2985255"/>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g1ef489c575a_2_645"/>
          <p:cNvSpPr/>
          <p:nvPr/>
        </p:nvSpPr>
        <p:spPr>
          <a:xfrm>
            <a:off x="8244840" y="2985255"/>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g1ef489c575a_2_645"/>
          <p:cNvSpPr/>
          <p:nvPr/>
        </p:nvSpPr>
        <p:spPr>
          <a:xfrm>
            <a:off x="8427720" y="2985255"/>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g1ef489c575a_2_645"/>
          <p:cNvSpPr/>
          <p:nvPr/>
        </p:nvSpPr>
        <p:spPr>
          <a:xfrm>
            <a:off x="8057440" y="3167817"/>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g1ef489c575a_2_645"/>
          <p:cNvSpPr/>
          <p:nvPr/>
        </p:nvSpPr>
        <p:spPr>
          <a:xfrm>
            <a:off x="8244840" y="3167817"/>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g1ef489c575a_2_645"/>
          <p:cNvSpPr/>
          <p:nvPr/>
        </p:nvSpPr>
        <p:spPr>
          <a:xfrm>
            <a:off x="8427720" y="3167817"/>
            <a:ext cx="182880" cy="178420"/>
          </a:xfrm>
          <a:prstGeom prst="rect">
            <a:avLst/>
          </a:prstGeom>
          <a:solidFill>
            <a:srgbClr val="268BD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46" name="Google Shape;1246;g1ef489c575a_2_645"/>
          <p:cNvCxnSpPr/>
          <p:nvPr/>
        </p:nvCxnSpPr>
        <p:spPr>
          <a:xfrm>
            <a:off x="8750300" y="3119966"/>
            <a:ext cx="558800"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1ef489c575a_2_666"/>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MobileNet (2017)</a:t>
            </a:r>
            <a:endParaRPr/>
          </a:p>
        </p:txBody>
      </p:sp>
      <p:sp>
        <p:nvSpPr>
          <p:cNvPr id="1252" name="Google Shape;1252;g1ef489c575a_2_6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253" name="Google Shape;1253;g1ef489c575a_2_6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254" name="Google Shape;1254;g1ef489c575a_2_6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5" name="Google Shape;1255;g1ef489c575a_2_666"/>
          <p:cNvSpPr/>
          <p:nvPr/>
        </p:nvSpPr>
        <p:spPr>
          <a:xfrm>
            <a:off x="5897036" y="1745684"/>
            <a:ext cx="945000" cy="2691300"/>
          </a:xfrm>
          <a:prstGeom prst="cube">
            <a:avLst>
              <a:gd fmla="val 5678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6" name="Google Shape;1256;g1ef489c575a_2_666"/>
          <p:cNvSpPr/>
          <p:nvPr/>
        </p:nvSpPr>
        <p:spPr>
          <a:xfrm>
            <a:off x="7025575" y="1745720"/>
            <a:ext cx="660600" cy="2691300"/>
          </a:xfrm>
          <a:prstGeom prst="cube">
            <a:avLst>
              <a:gd fmla="val 7796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7" name="Google Shape;1257;g1ef489c575a_2_666"/>
          <p:cNvSpPr/>
          <p:nvPr/>
        </p:nvSpPr>
        <p:spPr>
          <a:xfrm>
            <a:off x="7025575" y="220201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8" name="Google Shape;1258;g1ef489c575a_2_666"/>
          <p:cNvSpPr/>
          <p:nvPr/>
        </p:nvSpPr>
        <p:spPr>
          <a:xfrm>
            <a:off x="8438262" y="1739963"/>
            <a:ext cx="945000" cy="2691300"/>
          </a:xfrm>
          <a:prstGeom prst="cube">
            <a:avLst>
              <a:gd fmla="val 5678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9" name="Google Shape;1259;g1ef489c575a_2_666"/>
          <p:cNvSpPr/>
          <p:nvPr/>
        </p:nvSpPr>
        <p:spPr>
          <a:xfrm>
            <a:off x="9707975" y="1739963"/>
            <a:ext cx="945000" cy="2691300"/>
          </a:xfrm>
          <a:prstGeom prst="cube">
            <a:avLst>
              <a:gd fmla="val 5678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1260" name="Google Shape;1260;g1ef489c575a_2_666"/>
          <p:cNvCxnSpPr/>
          <p:nvPr/>
        </p:nvCxnSpPr>
        <p:spPr>
          <a:xfrm>
            <a:off x="9762194" y="2223640"/>
            <a:ext cx="405300" cy="0"/>
          </a:xfrm>
          <a:prstGeom prst="straightConnector1">
            <a:avLst/>
          </a:prstGeom>
          <a:noFill/>
          <a:ln cap="flat" cmpd="sng" w="9525">
            <a:solidFill>
              <a:schemeClr val="dk2"/>
            </a:solidFill>
            <a:prstDash val="solid"/>
            <a:round/>
            <a:headEnd len="sm" w="sm" type="none"/>
            <a:tailEnd len="sm" w="sm" type="none"/>
          </a:ln>
        </p:spPr>
      </p:cxnSp>
      <p:grpSp>
        <p:nvGrpSpPr>
          <p:cNvPr id="1261" name="Google Shape;1261;g1ef489c575a_2_666"/>
          <p:cNvGrpSpPr/>
          <p:nvPr/>
        </p:nvGrpSpPr>
        <p:grpSpPr>
          <a:xfrm>
            <a:off x="9707992" y="2215690"/>
            <a:ext cx="458224" cy="227991"/>
            <a:chOff x="5668659" y="1713442"/>
            <a:chExt cx="458224" cy="227991"/>
          </a:xfrm>
        </p:grpSpPr>
        <p:grpSp>
          <p:nvGrpSpPr>
            <p:cNvPr id="1262" name="Google Shape;1262;g1ef489c575a_2_666"/>
            <p:cNvGrpSpPr/>
            <p:nvPr/>
          </p:nvGrpSpPr>
          <p:grpSpPr>
            <a:xfrm>
              <a:off x="5802485" y="1713507"/>
              <a:ext cx="188680" cy="227926"/>
              <a:chOff x="5802485" y="1713507"/>
              <a:chExt cx="188680" cy="227926"/>
            </a:xfrm>
          </p:grpSpPr>
          <p:sp>
            <p:nvSpPr>
              <p:cNvPr id="1263" name="Google Shape;1263;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4" name="Google Shape;1264;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265" name="Google Shape;1265;g1ef489c575a_2_666"/>
            <p:cNvGrpSpPr/>
            <p:nvPr/>
          </p:nvGrpSpPr>
          <p:grpSpPr>
            <a:xfrm>
              <a:off x="5936312" y="1713442"/>
              <a:ext cx="190571" cy="227991"/>
              <a:chOff x="5936312" y="1713442"/>
              <a:chExt cx="190571" cy="227991"/>
            </a:xfrm>
          </p:grpSpPr>
          <p:sp>
            <p:nvSpPr>
              <p:cNvPr id="1266" name="Google Shape;1266;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7" name="Google Shape;1267;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8" name="Google Shape;1268;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69" name="Google Shape;1269;g1ef489c575a_2_666"/>
            <p:cNvGrpSpPr/>
            <p:nvPr/>
          </p:nvGrpSpPr>
          <p:grpSpPr>
            <a:xfrm>
              <a:off x="5668659" y="1714000"/>
              <a:ext cx="193488" cy="227433"/>
              <a:chOff x="5668659" y="1714000"/>
              <a:chExt cx="193488" cy="227433"/>
            </a:xfrm>
          </p:grpSpPr>
          <p:sp>
            <p:nvSpPr>
              <p:cNvPr id="1270" name="Google Shape;1270;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1" name="Google Shape;1271;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sp>
        <p:nvSpPr>
          <p:cNvPr id="1272" name="Google Shape;1272;g1ef489c575a_2_666"/>
          <p:cNvSpPr/>
          <p:nvPr/>
        </p:nvSpPr>
        <p:spPr>
          <a:xfrm>
            <a:off x="10761756" y="1720332"/>
            <a:ext cx="660600" cy="2691300"/>
          </a:xfrm>
          <a:prstGeom prst="cube">
            <a:avLst>
              <a:gd fmla="val 7796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3" name="Google Shape;1273;g1ef489c575a_2_666"/>
          <p:cNvSpPr/>
          <p:nvPr/>
        </p:nvSpPr>
        <p:spPr>
          <a:xfrm>
            <a:off x="10771320" y="2196276"/>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1274" name="Google Shape;1274;g1ef489c575a_2_666"/>
          <p:cNvCxnSpPr/>
          <p:nvPr/>
        </p:nvCxnSpPr>
        <p:spPr>
          <a:xfrm flipH="1" rot="10800000">
            <a:off x="10152330" y="2328479"/>
            <a:ext cx="627600" cy="2400"/>
          </a:xfrm>
          <a:prstGeom prst="curvedConnector3">
            <a:avLst>
              <a:gd fmla="val 50000" name="adj1"/>
            </a:avLst>
          </a:prstGeom>
          <a:noFill/>
          <a:ln cap="flat" cmpd="sng" w="19050">
            <a:solidFill>
              <a:srgbClr val="F4CCCC"/>
            </a:solidFill>
            <a:prstDash val="solid"/>
            <a:round/>
            <a:headEnd len="sm" w="sm" type="none"/>
            <a:tailEnd len="med" w="med" type="triangle"/>
          </a:ln>
        </p:spPr>
      </p:cxnSp>
      <p:grpSp>
        <p:nvGrpSpPr>
          <p:cNvPr id="1275" name="Google Shape;1275;g1ef489c575a_2_666"/>
          <p:cNvGrpSpPr/>
          <p:nvPr/>
        </p:nvGrpSpPr>
        <p:grpSpPr>
          <a:xfrm>
            <a:off x="5897041" y="2117591"/>
            <a:ext cx="570552" cy="583354"/>
            <a:chOff x="506259" y="2370079"/>
            <a:chExt cx="560574" cy="638941"/>
          </a:xfrm>
        </p:grpSpPr>
        <p:grpSp>
          <p:nvGrpSpPr>
            <p:cNvPr id="1276" name="Google Shape;1276;g1ef489c575a_2_666"/>
            <p:cNvGrpSpPr/>
            <p:nvPr/>
          </p:nvGrpSpPr>
          <p:grpSpPr>
            <a:xfrm>
              <a:off x="608609" y="2370079"/>
              <a:ext cx="458224" cy="523616"/>
              <a:chOff x="608609" y="2370079"/>
              <a:chExt cx="458224" cy="523616"/>
            </a:xfrm>
          </p:grpSpPr>
          <p:grpSp>
            <p:nvGrpSpPr>
              <p:cNvPr id="1277" name="Google Shape;1277;g1ef489c575a_2_666"/>
              <p:cNvGrpSpPr/>
              <p:nvPr/>
            </p:nvGrpSpPr>
            <p:grpSpPr>
              <a:xfrm>
                <a:off x="608609" y="2665704"/>
                <a:ext cx="458224" cy="227991"/>
                <a:chOff x="5668659" y="1713442"/>
                <a:chExt cx="458224" cy="227991"/>
              </a:xfrm>
            </p:grpSpPr>
            <p:grpSp>
              <p:nvGrpSpPr>
                <p:cNvPr id="1278" name="Google Shape;1278;g1ef489c575a_2_666"/>
                <p:cNvGrpSpPr/>
                <p:nvPr/>
              </p:nvGrpSpPr>
              <p:grpSpPr>
                <a:xfrm>
                  <a:off x="5802485" y="1713507"/>
                  <a:ext cx="188680" cy="227926"/>
                  <a:chOff x="5802485" y="1713507"/>
                  <a:chExt cx="188680" cy="227926"/>
                </a:xfrm>
              </p:grpSpPr>
              <p:sp>
                <p:nvSpPr>
                  <p:cNvPr id="1279" name="Google Shape;1279;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0" name="Google Shape;1280;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281" name="Google Shape;1281;g1ef489c575a_2_666"/>
                <p:cNvGrpSpPr/>
                <p:nvPr/>
              </p:nvGrpSpPr>
              <p:grpSpPr>
                <a:xfrm>
                  <a:off x="5936312" y="1713442"/>
                  <a:ext cx="190571" cy="227991"/>
                  <a:chOff x="5936312" y="1713442"/>
                  <a:chExt cx="190571" cy="227991"/>
                </a:xfrm>
              </p:grpSpPr>
              <p:sp>
                <p:nvSpPr>
                  <p:cNvPr id="1282" name="Google Shape;1282;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3" name="Google Shape;1283;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4" name="Google Shape;1284;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85" name="Google Shape;1285;g1ef489c575a_2_666"/>
                <p:cNvGrpSpPr/>
                <p:nvPr/>
              </p:nvGrpSpPr>
              <p:grpSpPr>
                <a:xfrm>
                  <a:off x="5668659" y="1714000"/>
                  <a:ext cx="193488" cy="227433"/>
                  <a:chOff x="5668659" y="1714000"/>
                  <a:chExt cx="193488" cy="227433"/>
                </a:xfrm>
              </p:grpSpPr>
              <p:sp>
                <p:nvSpPr>
                  <p:cNvPr id="1286" name="Google Shape;1286;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7" name="Google Shape;1287;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288" name="Google Shape;1288;g1ef489c575a_2_666"/>
              <p:cNvGrpSpPr/>
              <p:nvPr/>
            </p:nvGrpSpPr>
            <p:grpSpPr>
              <a:xfrm>
                <a:off x="608609" y="2511879"/>
                <a:ext cx="458224" cy="227991"/>
                <a:chOff x="5668659" y="1713442"/>
                <a:chExt cx="458224" cy="227991"/>
              </a:xfrm>
            </p:grpSpPr>
            <p:grpSp>
              <p:nvGrpSpPr>
                <p:cNvPr id="1289" name="Google Shape;1289;g1ef489c575a_2_666"/>
                <p:cNvGrpSpPr/>
                <p:nvPr/>
              </p:nvGrpSpPr>
              <p:grpSpPr>
                <a:xfrm>
                  <a:off x="5802485" y="1713507"/>
                  <a:ext cx="188680" cy="227926"/>
                  <a:chOff x="5802485" y="1713507"/>
                  <a:chExt cx="188680" cy="227926"/>
                </a:xfrm>
              </p:grpSpPr>
              <p:sp>
                <p:nvSpPr>
                  <p:cNvPr id="1290" name="Google Shape;1290;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1" name="Google Shape;1291;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292" name="Google Shape;1292;g1ef489c575a_2_666"/>
                <p:cNvGrpSpPr/>
                <p:nvPr/>
              </p:nvGrpSpPr>
              <p:grpSpPr>
                <a:xfrm>
                  <a:off x="5936312" y="1713442"/>
                  <a:ext cx="190571" cy="227991"/>
                  <a:chOff x="5936312" y="1713442"/>
                  <a:chExt cx="190571" cy="227991"/>
                </a:xfrm>
              </p:grpSpPr>
              <p:sp>
                <p:nvSpPr>
                  <p:cNvPr id="1293" name="Google Shape;1293;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4" name="Google Shape;1294;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5" name="Google Shape;1295;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96" name="Google Shape;1296;g1ef489c575a_2_666"/>
                <p:cNvGrpSpPr/>
                <p:nvPr/>
              </p:nvGrpSpPr>
              <p:grpSpPr>
                <a:xfrm>
                  <a:off x="5668659" y="1714000"/>
                  <a:ext cx="193488" cy="227433"/>
                  <a:chOff x="5668659" y="1714000"/>
                  <a:chExt cx="193488" cy="227433"/>
                </a:xfrm>
              </p:grpSpPr>
              <p:sp>
                <p:nvSpPr>
                  <p:cNvPr id="1297" name="Google Shape;1297;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8" name="Google Shape;1298;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299" name="Google Shape;1299;g1ef489c575a_2_666"/>
              <p:cNvGrpSpPr/>
              <p:nvPr/>
            </p:nvGrpSpPr>
            <p:grpSpPr>
              <a:xfrm>
                <a:off x="608609" y="2370079"/>
                <a:ext cx="458224" cy="227991"/>
                <a:chOff x="5668659" y="1713442"/>
                <a:chExt cx="458224" cy="227991"/>
              </a:xfrm>
            </p:grpSpPr>
            <p:grpSp>
              <p:nvGrpSpPr>
                <p:cNvPr id="1300" name="Google Shape;1300;g1ef489c575a_2_666"/>
                <p:cNvGrpSpPr/>
                <p:nvPr/>
              </p:nvGrpSpPr>
              <p:grpSpPr>
                <a:xfrm>
                  <a:off x="5802485" y="1713507"/>
                  <a:ext cx="188680" cy="227926"/>
                  <a:chOff x="5802485" y="1713507"/>
                  <a:chExt cx="188680" cy="227926"/>
                </a:xfrm>
              </p:grpSpPr>
              <p:sp>
                <p:nvSpPr>
                  <p:cNvPr id="1301" name="Google Shape;1301;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2" name="Google Shape;1302;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03" name="Google Shape;1303;g1ef489c575a_2_666"/>
                <p:cNvGrpSpPr/>
                <p:nvPr/>
              </p:nvGrpSpPr>
              <p:grpSpPr>
                <a:xfrm>
                  <a:off x="5936312" y="1713442"/>
                  <a:ext cx="190571" cy="227991"/>
                  <a:chOff x="5936312" y="1713442"/>
                  <a:chExt cx="190571" cy="227991"/>
                </a:xfrm>
              </p:grpSpPr>
              <p:sp>
                <p:nvSpPr>
                  <p:cNvPr id="1304" name="Google Shape;1304;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5" name="Google Shape;1305;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6" name="Google Shape;1306;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07" name="Google Shape;1307;g1ef489c575a_2_666"/>
                <p:cNvGrpSpPr/>
                <p:nvPr/>
              </p:nvGrpSpPr>
              <p:grpSpPr>
                <a:xfrm>
                  <a:off x="5668659" y="1714000"/>
                  <a:ext cx="193488" cy="227433"/>
                  <a:chOff x="5668659" y="1714000"/>
                  <a:chExt cx="193488" cy="227433"/>
                </a:xfrm>
              </p:grpSpPr>
              <p:sp>
                <p:nvSpPr>
                  <p:cNvPr id="1308" name="Google Shape;1308;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9" name="Google Shape;1309;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310" name="Google Shape;1310;g1ef489c575a_2_666"/>
            <p:cNvGrpSpPr/>
            <p:nvPr/>
          </p:nvGrpSpPr>
          <p:grpSpPr>
            <a:xfrm>
              <a:off x="558859" y="2427004"/>
              <a:ext cx="458224" cy="523616"/>
              <a:chOff x="608609" y="2370079"/>
              <a:chExt cx="458224" cy="523616"/>
            </a:xfrm>
          </p:grpSpPr>
          <p:grpSp>
            <p:nvGrpSpPr>
              <p:cNvPr id="1311" name="Google Shape;1311;g1ef489c575a_2_666"/>
              <p:cNvGrpSpPr/>
              <p:nvPr/>
            </p:nvGrpSpPr>
            <p:grpSpPr>
              <a:xfrm>
                <a:off x="608609" y="2665704"/>
                <a:ext cx="458224" cy="227991"/>
                <a:chOff x="5668659" y="1713442"/>
                <a:chExt cx="458224" cy="227991"/>
              </a:xfrm>
            </p:grpSpPr>
            <p:grpSp>
              <p:nvGrpSpPr>
                <p:cNvPr id="1312" name="Google Shape;1312;g1ef489c575a_2_666"/>
                <p:cNvGrpSpPr/>
                <p:nvPr/>
              </p:nvGrpSpPr>
              <p:grpSpPr>
                <a:xfrm>
                  <a:off x="5802485" y="1713507"/>
                  <a:ext cx="188680" cy="227926"/>
                  <a:chOff x="5802485" y="1713507"/>
                  <a:chExt cx="188680" cy="227926"/>
                </a:xfrm>
              </p:grpSpPr>
              <p:sp>
                <p:nvSpPr>
                  <p:cNvPr id="1313" name="Google Shape;1313;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4" name="Google Shape;1314;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15" name="Google Shape;1315;g1ef489c575a_2_666"/>
                <p:cNvGrpSpPr/>
                <p:nvPr/>
              </p:nvGrpSpPr>
              <p:grpSpPr>
                <a:xfrm>
                  <a:off x="5936312" y="1713442"/>
                  <a:ext cx="190571" cy="227991"/>
                  <a:chOff x="5936312" y="1713442"/>
                  <a:chExt cx="190571" cy="227991"/>
                </a:xfrm>
              </p:grpSpPr>
              <p:sp>
                <p:nvSpPr>
                  <p:cNvPr id="1316" name="Google Shape;1316;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7" name="Google Shape;1317;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8" name="Google Shape;1318;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19" name="Google Shape;1319;g1ef489c575a_2_666"/>
                <p:cNvGrpSpPr/>
                <p:nvPr/>
              </p:nvGrpSpPr>
              <p:grpSpPr>
                <a:xfrm>
                  <a:off x="5668659" y="1714000"/>
                  <a:ext cx="193488" cy="227433"/>
                  <a:chOff x="5668659" y="1714000"/>
                  <a:chExt cx="193488" cy="227433"/>
                </a:xfrm>
              </p:grpSpPr>
              <p:sp>
                <p:nvSpPr>
                  <p:cNvPr id="1320" name="Google Shape;1320;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1" name="Google Shape;1321;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322" name="Google Shape;1322;g1ef489c575a_2_666"/>
              <p:cNvGrpSpPr/>
              <p:nvPr/>
            </p:nvGrpSpPr>
            <p:grpSpPr>
              <a:xfrm>
                <a:off x="608609" y="2511879"/>
                <a:ext cx="458224" cy="227991"/>
                <a:chOff x="5668659" y="1713442"/>
                <a:chExt cx="458224" cy="227991"/>
              </a:xfrm>
            </p:grpSpPr>
            <p:grpSp>
              <p:nvGrpSpPr>
                <p:cNvPr id="1323" name="Google Shape;1323;g1ef489c575a_2_666"/>
                <p:cNvGrpSpPr/>
                <p:nvPr/>
              </p:nvGrpSpPr>
              <p:grpSpPr>
                <a:xfrm>
                  <a:off x="5802485" y="1713507"/>
                  <a:ext cx="188680" cy="227926"/>
                  <a:chOff x="5802485" y="1713507"/>
                  <a:chExt cx="188680" cy="227926"/>
                </a:xfrm>
              </p:grpSpPr>
              <p:sp>
                <p:nvSpPr>
                  <p:cNvPr id="1324" name="Google Shape;1324;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5" name="Google Shape;1325;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26" name="Google Shape;1326;g1ef489c575a_2_666"/>
                <p:cNvGrpSpPr/>
                <p:nvPr/>
              </p:nvGrpSpPr>
              <p:grpSpPr>
                <a:xfrm>
                  <a:off x="5936312" y="1713442"/>
                  <a:ext cx="190571" cy="227991"/>
                  <a:chOff x="5936312" y="1713442"/>
                  <a:chExt cx="190571" cy="227991"/>
                </a:xfrm>
              </p:grpSpPr>
              <p:sp>
                <p:nvSpPr>
                  <p:cNvPr id="1327" name="Google Shape;1327;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8" name="Google Shape;1328;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9" name="Google Shape;1329;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30" name="Google Shape;1330;g1ef489c575a_2_666"/>
                <p:cNvGrpSpPr/>
                <p:nvPr/>
              </p:nvGrpSpPr>
              <p:grpSpPr>
                <a:xfrm>
                  <a:off x="5668659" y="1714000"/>
                  <a:ext cx="193488" cy="227433"/>
                  <a:chOff x="5668659" y="1714000"/>
                  <a:chExt cx="193488" cy="227433"/>
                </a:xfrm>
              </p:grpSpPr>
              <p:sp>
                <p:nvSpPr>
                  <p:cNvPr id="1331" name="Google Shape;1331;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32" name="Google Shape;1332;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333" name="Google Shape;1333;g1ef489c575a_2_666"/>
              <p:cNvGrpSpPr/>
              <p:nvPr/>
            </p:nvGrpSpPr>
            <p:grpSpPr>
              <a:xfrm>
                <a:off x="608609" y="2370079"/>
                <a:ext cx="458224" cy="227991"/>
                <a:chOff x="5668659" y="1713442"/>
                <a:chExt cx="458224" cy="227991"/>
              </a:xfrm>
            </p:grpSpPr>
            <p:grpSp>
              <p:nvGrpSpPr>
                <p:cNvPr id="1334" name="Google Shape;1334;g1ef489c575a_2_666"/>
                <p:cNvGrpSpPr/>
                <p:nvPr/>
              </p:nvGrpSpPr>
              <p:grpSpPr>
                <a:xfrm>
                  <a:off x="5802485" y="1713507"/>
                  <a:ext cx="188680" cy="227926"/>
                  <a:chOff x="5802485" y="1713507"/>
                  <a:chExt cx="188680" cy="227926"/>
                </a:xfrm>
              </p:grpSpPr>
              <p:sp>
                <p:nvSpPr>
                  <p:cNvPr id="1335" name="Google Shape;1335;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36" name="Google Shape;1336;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37" name="Google Shape;1337;g1ef489c575a_2_666"/>
                <p:cNvGrpSpPr/>
                <p:nvPr/>
              </p:nvGrpSpPr>
              <p:grpSpPr>
                <a:xfrm>
                  <a:off x="5936312" y="1713442"/>
                  <a:ext cx="190571" cy="227991"/>
                  <a:chOff x="5936312" y="1713442"/>
                  <a:chExt cx="190571" cy="227991"/>
                </a:xfrm>
              </p:grpSpPr>
              <p:sp>
                <p:nvSpPr>
                  <p:cNvPr id="1338" name="Google Shape;1338;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39" name="Google Shape;1339;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0" name="Google Shape;1340;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41" name="Google Shape;1341;g1ef489c575a_2_666"/>
                <p:cNvGrpSpPr/>
                <p:nvPr/>
              </p:nvGrpSpPr>
              <p:grpSpPr>
                <a:xfrm>
                  <a:off x="5668659" y="1714000"/>
                  <a:ext cx="193488" cy="227433"/>
                  <a:chOff x="5668659" y="1714000"/>
                  <a:chExt cx="193488" cy="227433"/>
                </a:xfrm>
              </p:grpSpPr>
              <p:sp>
                <p:nvSpPr>
                  <p:cNvPr id="1342" name="Google Shape;1342;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3" name="Google Shape;1343;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344" name="Google Shape;1344;g1ef489c575a_2_666"/>
            <p:cNvGrpSpPr/>
            <p:nvPr/>
          </p:nvGrpSpPr>
          <p:grpSpPr>
            <a:xfrm>
              <a:off x="506259" y="2485404"/>
              <a:ext cx="458224" cy="523616"/>
              <a:chOff x="608609" y="2370079"/>
              <a:chExt cx="458224" cy="523616"/>
            </a:xfrm>
          </p:grpSpPr>
          <p:grpSp>
            <p:nvGrpSpPr>
              <p:cNvPr id="1345" name="Google Shape;1345;g1ef489c575a_2_666"/>
              <p:cNvGrpSpPr/>
              <p:nvPr/>
            </p:nvGrpSpPr>
            <p:grpSpPr>
              <a:xfrm>
                <a:off x="608609" y="2665704"/>
                <a:ext cx="458224" cy="227991"/>
                <a:chOff x="5668659" y="1713442"/>
                <a:chExt cx="458224" cy="227991"/>
              </a:xfrm>
            </p:grpSpPr>
            <p:grpSp>
              <p:nvGrpSpPr>
                <p:cNvPr id="1346" name="Google Shape;1346;g1ef489c575a_2_666"/>
                <p:cNvGrpSpPr/>
                <p:nvPr/>
              </p:nvGrpSpPr>
              <p:grpSpPr>
                <a:xfrm>
                  <a:off x="5802485" y="1713507"/>
                  <a:ext cx="188680" cy="227926"/>
                  <a:chOff x="5802485" y="1713507"/>
                  <a:chExt cx="188680" cy="227926"/>
                </a:xfrm>
              </p:grpSpPr>
              <p:sp>
                <p:nvSpPr>
                  <p:cNvPr id="1347" name="Google Shape;1347;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8" name="Google Shape;1348;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49" name="Google Shape;1349;g1ef489c575a_2_666"/>
                <p:cNvGrpSpPr/>
                <p:nvPr/>
              </p:nvGrpSpPr>
              <p:grpSpPr>
                <a:xfrm>
                  <a:off x="5936312" y="1713442"/>
                  <a:ext cx="190571" cy="227991"/>
                  <a:chOff x="5936312" y="1713442"/>
                  <a:chExt cx="190571" cy="227991"/>
                </a:xfrm>
              </p:grpSpPr>
              <p:sp>
                <p:nvSpPr>
                  <p:cNvPr id="1350" name="Google Shape;1350;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1" name="Google Shape;1351;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2" name="Google Shape;1352;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53" name="Google Shape;1353;g1ef489c575a_2_666"/>
                <p:cNvGrpSpPr/>
                <p:nvPr/>
              </p:nvGrpSpPr>
              <p:grpSpPr>
                <a:xfrm>
                  <a:off x="5668659" y="1714000"/>
                  <a:ext cx="193488" cy="227433"/>
                  <a:chOff x="5668659" y="1714000"/>
                  <a:chExt cx="193488" cy="227433"/>
                </a:xfrm>
              </p:grpSpPr>
              <p:sp>
                <p:nvSpPr>
                  <p:cNvPr id="1354" name="Google Shape;1354;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5" name="Google Shape;1355;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356" name="Google Shape;1356;g1ef489c575a_2_666"/>
              <p:cNvGrpSpPr/>
              <p:nvPr/>
            </p:nvGrpSpPr>
            <p:grpSpPr>
              <a:xfrm>
                <a:off x="608609" y="2511879"/>
                <a:ext cx="458224" cy="227991"/>
                <a:chOff x="5668659" y="1713442"/>
                <a:chExt cx="458224" cy="227991"/>
              </a:xfrm>
            </p:grpSpPr>
            <p:grpSp>
              <p:nvGrpSpPr>
                <p:cNvPr id="1357" name="Google Shape;1357;g1ef489c575a_2_666"/>
                <p:cNvGrpSpPr/>
                <p:nvPr/>
              </p:nvGrpSpPr>
              <p:grpSpPr>
                <a:xfrm>
                  <a:off x="5802485" y="1713507"/>
                  <a:ext cx="188680" cy="227926"/>
                  <a:chOff x="5802485" y="1713507"/>
                  <a:chExt cx="188680" cy="227926"/>
                </a:xfrm>
              </p:grpSpPr>
              <p:sp>
                <p:nvSpPr>
                  <p:cNvPr id="1358" name="Google Shape;1358;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9" name="Google Shape;1359;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60" name="Google Shape;1360;g1ef489c575a_2_666"/>
                <p:cNvGrpSpPr/>
                <p:nvPr/>
              </p:nvGrpSpPr>
              <p:grpSpPr>
                <a:xfrm>
                  <a:off x="5936312" y="1713442"/>
                  <a:ext cx="190571" cy="227991"/>
                  <a:chOff x="5936312" y="1713442"/>
                  <a:chExt cx="190571" cy="227991"/>
                </a:xfrm>
              </p:grpSpPr>
              <p:sp>
                <p:nvSpPr>
                  <p:cNvPr id="1361" name="Google Shape;1361;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2" name="Google Shape;1362;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3" name="Google Shape;1363;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64" name="Google Shape;1364;g1ef489c575a_2_666"/>
                <p:cNvGrpSpPr/>
                <p:nvPr/>
              </p:nvGrpSpPr>
              <p:grpSpPr>
                <a:xfrm>
                  <a:off x="5668659" y="1714000"/>
                  <a:ext cx="193488" cy="227433"/>
                  <a:chOff x="5668659" y="1714000"/>
                  <a:chExt cx="193488" cy="227433"/>
                </a:xfrm>
              </p:grpSpPr>
              <p:sp>
                <p:nvSpPr>
                  <p:cNvPr id="1365" name="Google Shape;1365;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6" name="Google Shape;1366;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367" name="Google Shape;1367;g1ef489c575a_2_666"/>
              <p:cNvGrpSpPr/>
              <p:nvPr/>
            </p:nvGrpSpPr>
            <p:grpSpPr>
              <a:xfrm>
                <a:off x="608609" y="2370079"/>
                <a:ext cx="458224" cy="227991"/>
                <a:chOff x="5668659" y="1713442"/>
                <a:chExt cx="458224" cy="227991"/>
              </a:xfrm>
            </p:grpSpPr>
            <p:grpSp>
              <p:nvGrpSpPr>
                <p:cNvPr id="1368" name="Google Shape;1368;g1ef489c575a_2_666"/>
                <p:cNvGrpSpPr/>
                <p:nvPr/>
              </p:nvGrpSpPr>
              <p:grpSpPr>
                <a:xfrm>
                  <a:off x="5802485" y="1713507"/>
                  <a:ext cx="188680" cy="227926"/>
                  <a:chOff x="5802485" y="1713507"/>
                  <a:chExt cx="188680" cy="227926"/>
                </a:xfrm>
              </p:grpSpPr>
              <p:sp>
                <p:nvSpPr>
                  <p:cNvPr id="1369" name="Google Shape;1369;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0" name="Google Shape;1370;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71" name="Google Shape;1371;g1ef489c575a_2_666"/>
                <p:cNvGrpSpPr/>
                <p:nvPr/>
              </p:nvGrpSpPr>
              <p:grpSpPr>
                <a:xfrm>
                  <a:off x="5936312" y="1713442"/>
                  <a:ext cx="190571" cy="227991"/>
                  <a:chOff x="5936312" y="1713442"/>
                  <a:chExt cx="190571" cy="227991"/>
                </a:xfrm>
              </p:grpSpPr>
              <p:sp>
                <p:nvSpPr>
                  <p:cNvPr id="1372" name="Google Shape;1372;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3" name="Google Shape;1373;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4" name="Google Shape;1374;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75" name="Google Shape;1375;g1ef489c575a_2_666"/>
                <p:cNvGrpSpPr/>
                <p:nvPr/>
              </p:nvGrpSpPr>
              <p:grpSpPr>
                <a:xfrm>
                  <a:off x="5668659" y="1714000"/>
                  <a:ext cx="193488" cy="227433"/>
                  <a:chOff x="5668659" y="1714000"/>
                  <a:chExt cx="193488" cy="227433"/>
                </a:xfrm>
              </p:grpSpPr>
              <p:sp>
                <p:nvSpPr>
                  <p:cNvPr id="1376" name="Google Shape;1376;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7" name="Google Shape;1377;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cxnSp>
        <p:nvCxnSpPr>
          <p:cNvPr id="1378" name="Google Shape;1378;g1ef489c575a_2_666"/>
          <p:cNvCxnSpPr>
            <a:endCxn id="1257" idx="2"/>
          </p:cNvCxnSpPr>
          <p:nvPr/>
        </p:nvCxnSpPr>
        <p:spPr>
          <a:xfrm flipH="1" rot="10800000">
            <a:off x="6417175" y="2340074"/>
            <a:ext cx="608400" cy="74700"/>
          </a:xfrm>
          <a:prstGeom prst="curvedConnector3">
            <a:avLst>
              <a:gd fmla="val 50000" name="adj1"/>
            </a:avLst>
          </a:prstGeom>
          <a:noFill/>
          <a:ln cap="flat" cmpd="sng" w="19050">
            <a:solidFill>
              <a:srgbClr val="F4CCCC"/>
            </a:solidFill>
            <a:prstDash val="solid"/>
            <a:round/>
            <a:headEnd len="sm" w="sm" type="none"/>
            <a:tailEnd len="med" w="med" type="triangle"/>
          </a:ln>
        </p:spPr>
      </p:cxnSp>
      <p:grpSp>
        <p:nvGrpSpPr>
          <p:cNvPr id="1379" name="Google Shape;1379;g1ef489c575a_2_666"/>
          <p:cNvGrpSpPr/>
          <p:nvPr/>
        </p:nvGrpSpPr>
        <p:grpSpPr>
          <a:xfrm>
            <a:off x="8438253" y="2117591"/>
            <a:ext cx="570552" cy="583354"/>
            <a:chOff x="506259" y="2370079"/>
            <a:chExt cx="560574" cy="638941"/>
          </a:xfrm>
        </p:grpSpPr>
        <p:grpSp>
          <p:nvGrpSpPr>
            <p:cNvPr id="1380" name="Google Shape;1380;g1ef489c575a_2_666"/>
            <p:cNvGrpSpPr/>
            <p:nvPr/>
          </p:nvGrpSpPr>
          <p:grpSpPr>
            <a:xfrm>
              <a:off x="608609" y="2370079"/>
              <a:ext cx="458224" cy="523616"/>
              <a:chOff x="608609" y="2370079"/>
              <a:chExt cx="458224" cy="523616"/>
            </a:xfrm>
          </p:grpSpPr>
          <p:grpSp>
            <p:nvGrpSpPr>
              <p:cNvPr id="1381" name="Google Shape;1381;g1ef489c575a_2_666"/>
              <p:cNvGrpSpPr/>
              <p:nvPr/>
            </p:nvGrpSpPr>
            <p:grpSpPr>
              <a:xfrm>
                <a:off x="608609" y="2665704"/>
                <a:ext cx="458224" cy="227991"/>
                <a:chOff x="5668659" y="1713442"/>
                <a:chExt cx="458224" cy="227991"/>
              </a:xfrm>
            </p:grpSpPr>
            <p:grpSp>
              <p:nvGrpSpPr>
                <p:cNvPr id="1382" name="Google Shape;1382;g1ef489c575a_2_666"/>
                <p:cNvGrpSpPr/>
                <p:nvPr/>
              </p:nvGrpSpPr>
              <p:grpSpPr>
                <a:xfrm>
                  <a:off x="5802485" y="1713507"/>
                  <a:ext cx="188680" cy="227926"/>
                  <a:chOff x="5802485" y="1713507"/>
                  <a:chExt cx="188680" cy="227926"/>
                </a:xfrm>
              </p:grpSpPr>
              <p:sp>
                <p:nvSpPr>
                  <p:cNvPr id="1383" name="Google Shape;1383;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4" name="Google Shape;1384;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85" name="Google Shape;1385;g1ef489c575a_2_666"/>
                <p:cNvGrpSpPr/>
                <p:nvPr/>
              </p:nvGrpSpPr>
              <p:grpSpPr>
                <a:xfrm>
                  <a:off x="5936312" y="1713442"/>
                  <a:ext cx="190571" cy="227991"/>
                  <a:chOff x="5936312" y="1713442"/>
                  <a:chExt cx="190571" cy="227991"/>
                </a:xfrm>
              </p:grpSpPr>
              <p:sp>
                <p:nvSpPr>
                  <p:cNvPr id="1386" name="Google Shape;1386;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7" name="Google Shape;1387;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8" name="Google Shape;1388;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89" name="Google Shape;1389;g1ef489c575a_2_666"/>
                <p:cNvGrpSpPr/>
                <p:nvPr/>
              </p:nvGrpSpPr>
              <p:grpSpPr>
                <a:xfrm>
                  <a:off x="5668659" y="1714000"/>
                  <a:ext cx="193488" cy="227433"/>
                  <a:chOff x="5668659" y="1714000"/>
                  <a:chExt cx="193488" cy="227433"/>
                </a:xfrm>
              </p:grpSpPr>
              <p:sp>
                <p:nvSpPr>
                  <p:cNvPr id="1390" name="Google Shape;1390;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1" name="Google Shape;1391;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392" name="Google Shape;1392;g1ef489c575a_2_666"/>
              <p:cNvGrpSpPr/>
              <p:nvPr/>
            </p:nvGrpSpPr>
            <p:grpSpPr>
              <a:xfrm>
                <a:off x="608609" y="2511879"/>
                <a:ext cx="458224" cy="227991"/>
                <a:chOff x="5668659" y="1713442"/>
                <a:chExt cx="458224" cy="227991"/>
              </a:xfrm>
            </p:grpSpPr>
            <p:grpSp>
              <p:nvGrpSpPr>
                <p:cNvPr id="1393" name="Google Shape;1393;g1ef489c575a_2_666"/>
                <p:cNvGrpSpPr/>
                <p:nvPr/>
              </p:nvGrpSpPr>
              <p:grpSpPr>
                <a:xfrm>
                  <a:off x="5802485" y="1713507"/>
                  <a:ext cx="188680" cy="227926"/>
                  <a:chOff x="5802485" y="1713507"/>
                  <a:chExt cx="188680" cy="227926"/>
                </a:xfrm>
              </p:grpSpPr>
              <p:sp>
                <p:nvSpPr>
                  <p:cNvPr id="1394" name="Google Shape;1394;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5" name="Google Shape;1395;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96" name="Google Shape;1396;g1ef489c575a_2_666"/>
                <p:cNvGrpSpPr/>
                <p:nvPr/>
              </p:nvGrpSpPr>
              <p:grpSpPr>
                <a:xfrm>
                  <a:off x="5936312" y="1713442"/>
                  <a:ext cx="190571" cy="227991"/>
                  <a:chOff x="5936312" y="1713442"/>
                  <a:chExt cx="190571" cy="227991"/>
                </a:xfrm>
              </p:grpSpPr>
              <p:sp>
                <p:nvSpPr>
                  <p:cNvPr id="1397" name="Google Shape;1397;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8" name="Google Shape;1398;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9" name="Google Shape;1399;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00" name="Google Shape;1400;g1ef489c575a_2_666"/>
                <p:cNvGrpSpPr/>
                <p:nvPr/>
              </p:nvGrpSpPr>
              <p:grpSpPr>
                <a:xfrm>
                  <a:off x="5668659" y="1714000"/>
                  <a:ext cx="193488" cy="227433"/>
                  <a:chOff x="5668659" y="1714000"/>
                  <a:chExt cx="193488" cy="227433"/>
                </a:xfrm>
              </p:grpSpPr>
              <p:sp>
                <p:nvSpPr>
                  <p:cNvPr id="1401" name="Google Shape;1401;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2" name="Google Shape;1402;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403" name="Google Shape;1403;g1ef489c575a_2_666"/>
              <p:cNvGrpSpPr/>
              <p:nvPr/>
            </p:nvGrpSpPr>
            <p:grpSpPr>
              <a:xfrm>
                <a:off x="608609" y="2370079"/>
                <a:ext cx="458224" cy="227991"/>
                <a:chOff x="5668659" y="1713442"/>
                <a:chExt cx="458224" cy="227991"/>
              </a:xfrm>
            </p:grpSpPr>
            <p:grpSp>
              <p:nvGrpSpPr>
                <p:cNvPr id="1404" name="Google Shape;1404;g1ef489c575a_2_666"/>
                <p:cNvGrpSpPr/>
                <p:nvPr/>
              </p:nvGrpSpPr>
              <p:grpSpPr>
                <a:xfrm>
                  <a:off x="5802485" y="1713507"/>
                  <a:ext cx="188680" cy="227926"/>
                  <a:chOff x="5802485" y="1713507"/>
                  <a:chExt cx="188680" cy="227926"/>
                </a:xfrm>
              </p:grpSpPr>
              <p:sp>
                <p:nvSpPr>
                  <p:cNvPr id="1405" name="Google Shape;1405;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6" name="Google Shape;1406;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07" name="Google Shape;1407;g1ef489c575a_2_666"/>
                <p:cNvGrpSpPr/>
                <p:nvPr/>
              </p:nvGrpSpPr>
              <p:grpSpPr>
                <a:xfrm>
                  <a:off x="5936312" y="1713442"/>
                  <a:ext cx="190571" cy="227991"/>
                  <a:chOff x="5936312" y="1713442"/>
                  <a:chExt cx="190571" cy="227991"/>
                </a:xfrm>
              </p:grpSpPr>
              <p:sp>
                <p:nvSpPr>
                  <p:cNvPr id="1408" name="Google Shape;1408;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9" name="Google Shape;1409;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0" name="Google Shape;1410;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11" name="Google Shape;1411;g1ef489c575a_2_666"/>
                <p:cNvGrpSpPr/>
                <p:nvPr/>
              </p:nvGrpSpPr>
              <p:grpSpPr>
                <a:xfrm>
                  <a:off x="5668659" y="1714000"/>
                  <a:ext cx="193488" cy="227433"/>
                  <a:chOff x="5668659" y="1714000"/>
                  <a:chExt cx="193488" cy="227433"/>
                </a:xfrm>
              </p:grpSpPr>
              <p:sp>
                <p:nvSpPr>
                  <p:cNvPr id="1412" name="Google Shape;1412;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3" name="Google Shape;1413;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414" name="Google Shape;1414;g1ef489c575a_2_666"/>
            <p:cNvGrpSpPr/>
            <p:nvPr/>
          </p:nvGrpSpPr>
          <p:grpSpPr>
            <a:xfrm>
              <a:off x="558859" y="2427004"/>
              <a:ext cx="458224" cy="523616"/>
              <a:chOff x="608609" y="2370079"/>
              <a:chExt cx="458224" cy="523616"/>
            </a:xfrm>
          </p:grpSpPr>
          <p:grpSp>
            <p:nvGrpSpPr>
              <p:cNvPr id="1415" name="Google Shape;1415;g1ef489c575a_2_666"/>
              <p:cNvGrpSpPr/>
              <p:nvPr/>
            </p:nvGrpSpPr>
            <p:grpSpPr>
              <a:xfrm>
                <a:off x="608609" y="2665704"/>
                <a:ext cx="458224" cy="227991"/>
                <a:chOff x="5668659" y="1713442"/>
                <a:chExt cx="458224" cy="227991"/>
              </a:xfrm>
            </p:grpSpPr>
            <p:grpSp>
              <p:nvGrpSpPr>
                <p:cNvPr id="1416" name="Google Shape;1416;g1ef489c575a_2_666"/>
                <p:cNvGrpSpPr/>
                <p:nvPr/>
              </p:nvGrpSpPr>
              <p:grpSpPr>
                <a:xfrm>
                  <a:off x="5802485" y="1713507"/>
                  <a:ext cx="188680" cy="227926"/>
                  <a:chOff x="5802485" y="1713507"/>
                  <a:chExt cx="188680" cy="227926"/>
                </a:xfrm>
              </p:grpSpPr>
              <p:sp>
                <p:nvSpPr>
                  <p:cNvPr id="1417" name="Google Shape;1417;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8" name="Google Shape;1418;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19" name="Google Shape;1419;g1ef489c575a_2_666"/>
                <p:cNvGrpSpPr/>
                <p:nvPr/>
              </p:nvGrpSpPr>
              <p:grpSpPr>
                <a:xfrm>
                  <a:off x="5936312" y="1713442"/>
                  <a:ext cx="190571" cy="227991"/>
                  <a:chOff x="5936312" y="1713442"/>
                  <a:chExt cx="190571" cy="227991"/>
                </a:xfrm>
              </p:grpSpPr>
              <p:sp>
                <p:nvSpPr>
                  <p:cNvPr id="1420" name="Google Shape;1420;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1" name="Google Shape;1421;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2" name="Google Shape;1422;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23" name="Google Shape;1423;g1ef489c575a_2_666"/>
                <p:cNvGrpSpPr/>
                <p:nvPr/>
              </p:nvGrpSpPr>
              <p:grpSpPr>
                <a:xfrm>
                  <a:off x="5668659" y="1714000"/>
                  <a:ext cx="193488" cy="227433"/>
                  <a:chOff x="5668659" y="1714000"/>
                  <a:chExt cx="193488" cy="227433"/>
                </a:xfrm>
              </p:grpSpPr>
              <p:sp>
                <p:nvSpPr>
                  <p:cNvPr id="1424" name="Google Shape;1424;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5" name="Google Shape;1425;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426" name="Google Shape;1426;g1ef489c575a_2_666"/>
              <p:cNvGrpSpPr/>
              <p:nvPr/>
            </p:nvGrpSpPr>
            <p:grpSpPr>
              <a:xfrm>
                <a:off x="608609" y="2511879"/>
                <a:ext cx="458224" cy="227991"/>
                <a:chOff x="5668659" y="1713442"/>
                <a:chExt cx="458224" cy="227991"/>
              </a:xfrm>
            </p:grpSpPr>
            <p:grpSp>
              <p:nvGrpSpPr>
                <p:cNvPr id="1427" name="Google Shape;1427;g1ef489c575a_2_666"/>
                <p:cNvGrpSpPr/>
                <p:nvPr/>
              </p:nvGrpSpPr>
              <p:grpSpPr>
                <a:xfrm>
                  <a:off x="5802485" y="1713507"/>
                  <a:ext cx="188680" cy="227926"/>
                  <a:chOff x="5802485" y="1713507"/>
                  <a:chExt cx="188680" cy="227926"/>
                </a:xfrm>
              </p:grpSpPr>
              <p:sp>
                <p:nvSpPr>
                  <p:cNvPr id="1428" name="Google Shape;1428;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9" name="Google Shape;1429;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30" name="Google Shape;1430;g1ef489c575a_2_666"/>
                <p:cNvGrpSpPr/>
                <p:nvPr/>
              </p:nvGrpSpPr>
              <p:grpSpPr>
                <a:xfrm>
                  <a:off x="5936312" y="1713442"/>
                  <a:ext cx="190571" cy="227991"/>
                  <a:chOff x="5936312" y="1713442"/>
                  <a:chExt cx="190571" cy="227991"/>
                </a:xfrm>
              </p:grpSpPr>
              <p:sp>
                <p:nvSpPr>
                  <p:cNvPr id="1431" name="Google Shape;1431;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2" name="Google Shape;1432;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3" name="Google Shape;1433;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34" name="Google Shape;1434;g1ef489c575a_2_666"/>
                <p:cNvGrpSpPr/>
                <p:nvPr/>
              </p:nvGrpSpPr>
              <p:grpSpPr>
                <a:xfrm>
                  <a:off x="5668659" y="1714000"/>
                  <a:ext cx="193488" cy="227433"/>
                  <a:chOff x="5668659" y="1714000"/>
                  <a:chExt cx="193488" cy="227433"/>
                </a:xfrm>
              </p:grpSpPr>
              <p:sp>
                <p:nvSpPr>
                  <p:cNvPr id="1435" name="Google Shape;1435;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6" name="Google Shape;1436;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437" name="Google Shape;1437;g1ef489c575a_2_666"/>
              <p:cNvGrpSpPr/>
              <p:nvPr/>
            </p:nvGrpSpPr>
            <p:grpSpPr>
              <a:xfrm>
                <a:off x="608609" y="2370079"/>
                <a:ext cx="458224" cy="227991"/>
                <a:chOff x="5668659" y="1713442"/>
                <a:chExt cx="458224" cy="227991"/>
              </a:xfrm>
            </p:grpSpPr>
            <p:grpSp>
              <p:nvGrpSpPr>
                <p:cNvPr id="1438" name="Google Shape;1438;g1ef489c575a_2_666"/>
                <p:cNvGrpSpPr/>
                <p:nvPr/>
              </p:nvGrpSpPr>
              <p:grpSpPr>
                <a:xfrm>
                  <a:off x="5802485" y="1713507"/>
                  <a:ext cx="188680" cy="227926"/>
                  <a:chOff x="5802485" y="1713507"/>
                  <a:chExt cx="188680" cy="227926"/>
                </a:xfrm>
              </p:grpSpPr>
              <p:sp>
                <p:nvSpPr>
                  <p:cNvPr id="1439" name="Google Shape;1439;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0" name="Google Shape;1440;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41" name="Google Shape;1441;g1ef489c575a_2_666"/>
                <p:cNvGrpSpPr/>
                <p:nvPr/>
              </p:nvGrpSpPr>
              <p:grpSpPr>
                <a:xfrm>
                  <a:off x="5936312" y="1713442"/>
                  <a:ext cx="190571" cy="227991"/>
                  <a:chOff x="5936312" y="1713442"/>
                  <a:chExt cx="190571" cy="227991"/>
                </a:xfrm>
              </p:grpSpPr>
              <p:sp>
                <p:nvSpPr>
                  <p:cNvPr id="1442" name="Google Shape;1442;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3" name="Google Shape;1443;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4" name="Google Shape;1444;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5" name="Google Shape;1445;g1ef489c575a_2_666"/>
                <p:cNvGrpSpPr/>
                <p:nvPr/>
              </p:nvGrpSpPr>
              <p:grpSpPr>
                <a:xfrm>
                  <a:off x="5668659" y="1714000"/>
                  <a:ext cx="193488" cy="227433"/>
                  <a:chOff x="5668659" y="1714000"/>
                  <a:chExt cx="193488" cy="227433"/>
                </a:xfrm>
              </p:grpSpPr>
              <p:sp>
                <p:nvSpPr>
                  <p:cNvPr id="1446" name="Google Shape;1446;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7" name="Google Shape;1447;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448" name="Google Shape;1448;g1ef489c575a_2_666"/>
            <p:cNvGrpSpPr/>
            <p:nvPr/>
          </p:nvGrpSpPr>
          <p:grpSpPr>
            <a:xfrm>
              <a:off x="506259" y="2485404"/>
              <a:ext cx="458224" cy="523616"/>
              <a:chOff x="608609" y="2370079"/>
              <a:chExt cx="458224" cy="523616"/>
            </a:xfrm>
          </p:grpSpPr>
          <p:grpSp>
            <p:nvGrpSpPr>
              <p:cNvPr id="1449" name="Google Shape;1449;g1ef489c575a_2_666"/>
              <p:cNvGrpSpPr/>
              <p:nvPr/>
            </p:nvGrpSpPr>
            <p:grpSpPr>
              <a:xfrm>
                <a:off x="608609" y="2665704"/>
                <a:ext cx="458224" cy="227991"/>
                <a:chOff x="5668659" y="1713442"/>
                <a:chExt cx="458224" cy="227991"/>
              </a:xfrm>
            </p:grpSpPr>
            <p:grpSp>
              <p:nvGrpSpPr>
                <p:cNvPr id="1450" name="Google Shape;1450;g1ef489c575a_2_666"/>
                <p:cNvGrpSpPr/>
                <p:nvPr/>
              </p:nvGrpSpPr>
              <p:grpSpPr>
                <a:xfrm>
                  <a:off x="5802485" y="1713507"/>
                  <a:ext cx="188680" cy="227926"/>
                  <a:chOff x="5802485" y="1713507"/>
                  <a:chExt cx="188680" cy="227926"/>
                </a:xfrm>
              </p:grpSpPr>
              <p:sp>
                <p:nvSpPr>
                  <p:cNvPr id="1451" name="Google Shape;1451;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2" name="Google Shape;1452;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53" name="Google Shape;1453;g1ef489c575a_2_666"/>
                <p:cNvGrpSpPr/>
                <p:nvPr/>
              </p:nvGrpSpPr>
              <p:grpSpPr>
                <a:xfrm>
                  <a:off x="5936312" y="1713442"/>
                  <a:ext cx="190571" cy="227991"/>
                  <a:chOff x="5936312" y="1713442"/>
                  <a:chExt cx="190571" cy="227991"/>
                </a:xfrm>
              </p:grpSpPr>
              <p:sp>
                <p:nvSpPr>
                  <p:cNvPr id="1454" name="Google Shape;1454;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5" name="Google Shape;1455;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6" name="Google Shape;1456;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57" name="Google Shape;1457;g1ef489c575a_2_666"/>
                <p:cNvGrpSpPr/>
                <p:nvPr/>
              </p:nvGrpSpPr>
              <p:grpSpPr>
                <a:xfrm>
                  <a:off x="5668659" y="1714000"/>
                  <a:ext cx="193488" cy="227433"/>
                  <a:chOff x="5668659" y="1714000"/>
                  <a:chExt cx="193488" cy="227433"/>
                </a:xfrm>
              </p:grpSpPr>
              <p:sp>
                <p:nvSpPr>
                  <p:cNvPr id="1458" name="Google Shape;1458;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9" name="Google Shape;1459;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460" name="Google Shape;1460;g1ef489c575a_2_666"/>
              <p:cNvGrpSpPr/>
              <p:nvPr/>
            </p:nvGrpSpPr>
            <p:grpSpPr>
              <a:xfrm>
                <a:off x="608609" y="2511879"/>
                <a:ext cx="458224" cy="227991"/>
                <a:chOff x="5668659" y="1713442"/>
                <a:chExt cx="458224" cy="227991"/>
              </a:xfrm>
            </p:grpSpPr>
            <p:grpSp>
              <p:nvGrpSpPr>
                <p:cNvPr id="1461" name="Google Shape;1461;g1ef489c575a_2_666"/>
                <p:cNvGrpSpPr/>
                <p:nvPr/>
              </p:nvGrpSpPr>
              <p:grpSpPr>
                <a:xfrm>
                  <a:off x="5802485" y="1713507"/>
                  <a:ext cx="188680" cy="227926"/>
                  <a:chOff x="5802485" y="1713507"/>
                  <a:chExt cx="188680" cy="227926"/>
                </a:xfrm>
              </p:grpSpPr>
              <p:sp>
                <p:nvSpPr>
                  <p:cNvPr id="1462" name="Google Shape;1462;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63" name="Google Shape;1463;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64" name="Google Shape;1464;g1ef489c575a_2_666"/>
                <p:cNvGrpSpPr/>
                <p:nvPr/>
              </p:nvGrpSpPr>
              <p:grpSpPr>
                <a:xfrm>
                  <a:off x="5936312" y="1713442"/>
                  <a:ext cx="190571" cy="227991"/>
                  <a:chOff x="5936312" y="1713442"/>
                  <a:chExt cx="190571" cy="227991"/>
                </a:xfrm>
              </p:grpSpPr>
              <p:sp>
                <p:nvSpPr>
                  <p:cNvPr id="1465" name="Google Shape;1465;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66" name="Google Shape;1466;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67" name="Google Shape;1467;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68" name="Google Shape;1468;g1ef489c575a_2_666"/>
                <p:cNvGrpSpPr/>
                <p:nvPr/>
              </p:nvGrpSpPr>
              <p:grpSpPr>
                <a:xfrm>
                  <a:off x="5668659" y="1714000"/>
                  <a:ext cx="193488" cy="227433"/>
                  <a:chOff x="5668659" y="1714000"/>
                  <a:chExt cx="193488" cy="227433"/>
                </a:xfrm>
              </p:grpSpPr>
              <p:sp>
                <p:nvSpPr>
                  <p:cNvPr id="1469" name="Google Shape;1469;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0" name="Google Shape;1470;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471" name="Google Shape;1471;g1ef489c575a_2_666"/>
              <p:cNvGrpSpPr/>
              <p:nvPr/>
            </p:nvGrpSpPr>
            <p:grpSpPr>
              <a:xfrm>
                <a:off x="608609" y="2370079"/>
                <a:ext cx="458224" cy="227991"/>
                <a:chOff x="5668659" y="1713442"/>
                <a:chExt cx="458224" cy="227991"/>
              </a:xfrm>
            </p:grpSpPr>
            <p:grpSp>
              <p:nvGrpSpPr>
                <p:cNvPr id="1472" name="Google Shape;1472;g1ef489c575a_2_666"/>
                <p:cNvGrpSpPr/>
                <p:nvPr/>
              </p:nvGrpSpPr>
              <p:grpSpPr>
                <a:xfrm>
                  <a:off x="5802485" y="1713507"/>
                  <a:ext cx="188680" cy="227926"/>
                  <a:chOff x="5802485" y="1713507"/>
                  <a:chExt cx="188680" cy="227926"/>
                </a:xfrm>
              </p:grpSpPr>
              <p:sp>
                <p:nvSpPr>
                  <p:cNvPr id="1473" name="Google Shape;1473;g1ef489c575a_2_666"/>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4" name="Google Shape;1474;g1ef489c575a_2_666"/>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75" name="Google Shape;1475;g1ef489c575a_2_666"/>
                <p:cNvGrpSpPr/>
                <p:nvPr/>
              </p:nvGrpSpPr>
              <p:grpSpPr>
                <a:xfrm>
                  <a:off x="5936312" y="1713442"/>
                  <a:ext cx="190571" cy="227991"/>
                  <a:chOff x="5936312" y="1713442"/>
                  <a:chExt cx="190571" cy="227991"/>
                </a:xfrm>
              </p:grpSpPr>
              <p:sp>
                <p:nvSpPr>
                  <p:cNvPr id="1476" name="Google Shape;1476;g1ef489c575a_2_666"/>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7" name="Google Shape;1477;g1ef489c575a_2_666"/>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8" name="Google Shape;1478;g1ef489c575a_2_666"/>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79" name="Google Shape;1479;g1ef489c575a_2_666"/>
                <p:cNvGrpSpPr/>
                <p:nvPr/>
              </p:nvGrpSpPr>
              <p:grpSpPr>
                <a:xfrm>
                  <a:off x="5668659" y="1714000"/>
                  <a:ext cx="193488" cy="227433"/>
                  <a:chOff x="5668659" y="1714000"/>
                  <a:chExt cx="193488" cy="227433"/>
                </a:xfrm>
              </p:grpSpPr>
              <p:sp>
                <p:nvSpPr>
                  <p:cNvPr id="1480" name="Google Shape;1480;g1ef489c575a_2_666"/>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1" name="Google Shape;1481;g1ef489c575a_2_666"/>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cxnSp>
        <p:nvCxnSpPr>
          <p:cNvPr id="1482" name="Google Shape;1482;g1ef489c575a_2_666"/>
          <p:cNvCxnSpPr>
            <a:endCxn id="1271" idx="1"/>
          </p:cNvCxnSpPr>
          <p:nvPr/>
        </p:nvCxnSpPr>
        <p:spPr>
          <a:xfrm flipH="1" rot="10800000">
            <a:off x="8955592" y="2360731"/>
            <a:ext cx="752400" cy="81600"/>
          </a:xfrm>
          <a:prstGeom prst="curvedConnector3">
            <a:avLst>
              <a:gd fmla="val 50000" name="adj1"/>
            </a:avLst>
          </a:prstGeom>
          <a:noFill/>
          <a:ln cap="flat" cmpd="sng" w="19050">
            <a:solidFill>
              <a:srgbClr val="F4CCCC"/>
            </a:solidFill>
            <a:prstDash val="solid"/>
            <a:round/>
            <a:headEnd len="sm" w="sm" type="none"/>
            <a:tailEnd len="med" w="med" type="triangle"/>
          </a:ln>
        </p:spPr>
      </p:cxnSp>
      <p:sp>
        <p:nvSpPr>
          <p:cNvPr id="1483" name="Google Shape;1483;g1ef489c575a_2_666"/>
          <p:cNvSpPr txBox="1"/>
          <p:nvPr/>
        </p:nvSpPr>
        <p:spPr>
          <a:xfrm>
            <a:off x="5843510" y="4682795"/>
            <a:ext cx="16631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Vanilla Convolution</a:t>
            </a:r>
            <a:endParaRPr sz="1400">
              <a:solidFill>
                <a:schemeClr val="dk1"/>
              </a:solidFill>
              <a:latin typeface="Calibri"/>
              <a:ea typeface="Calibri"/>
              <a:cs typeface="Calibri"/>
              <a:sym typeface="Calibri"/>
            </a:endParaRPr>
          </a:p>
        </p:txBody>
      </p:sp>
      <p:sp>
        <p:nvSpPr>
          <p:cNvPr id="1484" name="Google Shape;1484;g1ef489c575a_2_666"/>
          <p:cNvSpPr txBox="1"/>
          <p:nvPr/>
        </p:nvSpPr>
        <p:spPr>
          <a:xfrm>
            <a:off x="8547298" y="5275472"/>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Depth-wise separate convolution</a:t>
            </a:r>
            <a:endParaRPr sz="1400">
              <a:solidFill>
                <a:schemeClr val="dk1"/>
              </a:solidFill>
              <a:latin typeface="Calibri"/>
              <a:ea typeface="Calibri"/>
              <a:cs typeface="Calibri"/>
              <a:sym typeface="Calibri"/>
            </a:endParaRPr>
          </a:p>
        </p:txBody>
      </p:sp>
      <p:sp>
        <p:nvSpPr>
          <p:cNvPr id="1485" name="Google Shape;1485;g1ef489c575a_2_666"/>
          <p:cNvSpPr txBox="1"/>
          <p:nvPr/>
        </p:nvSpPr>
        <p:spPr>
          <a:xfrm>
            <a:off x="8780325" y="4645445"/>
            <a:ext cx="10893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Depth-wise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convolution</a:t>
            </a:r>
            <a:endParaRPr sz="1400">
              <a:solidFill>
                <a:schemeClr val="dk1"/>
              </a:solidFill>
              <a:latin typeface="Calibri"/>
              <a:ea typeface="Calibri"/>
              <a:cs typeface="Calibri"/>
              <a:sym typeface="Calibri"/>
            </a:endParaRPr>
          </a:p>
        </p:txBody>
      </p:sp>
      <p:sp>
        <p:nvSpPr>
          <p:cNvPr id="1486" name="Google Shape;1486;g1ef489c575a_2_666"/>
          <p:cNvSpPr txBox="1"/>
          <p:nvPr/>
        </p:nvSpPr>
        <p:spPr>
          <a:xfrm>
            <a:off x="9944075" y="4681144"/>
            <a:ext cx="10893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Point-wise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convolution</a:t>
            </a:r>
            <a:endParaRPr sz="1400">
              <a:solidFill>
                <a:schemeClr val="dk1"/>
              </a:solidFill>
              <a:latin typeface="Calibri"/>
              <a:ea typeface="Calibri"/>
              <a:cs typeface="Calibri"/>
              <a:sym typeface="Calibri"/>
            </a:endParaRPr>
          </a:p>
        </p:txBody>
      </p:sp>
      <p:sp>
        <p:nvSpPr>
          <p:cNvPr id="1487" name="Google Shape;1487;g1ef489c575a_2_666"/>
          <p:cNvSpPr/>
          <p:nvPr/>
        </p:nvSpPr>
        <p:spPr>
          <a:xfrm rot="5400000">
            <a:off x="9210715" y="3994620"/>
            <a:ext cx="200285" cy="1181243"/>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8" name="Google Shape;1488;g1ef489c575a_2_666"/>
          <p:cNvSpPr/>
          <p:nvPr/>
        </p:nvSpPr>
        <p:spPr>
          <a:xfrm rot="5400000">
            <a:off x="10328490" y="4156499"/>
            <a:ext cx="200285" cy="863968"/>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9" name="Google Shape;1489;g1ef489c575a_2_666"/>
          <p:cNvSpPr/>
          <p:nvPr/>
        </p:nvSpPr>
        <p:spPr>
          <a:xfrm rot="5400000">
            <a:off x="9712209" y="4108026"/>
            <a:ext cx="200285" cy="2203422"/>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g1ef489c575a_2_666"/>
          <p:cNvSpPr/>
          <p:nvPr/>
        </p:nvSpPr>
        <p:spPr>
          <a:xfrm rot="5400000">
            <a:off x="6514456" y="4063742"/>
            <a:ext cx="200285" cy="1026521"/>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1" name="Google Shape;1491;g1ef489c575a_2_666"/>
          <p:cNvSpPr txBox="1"/>
          <p:nvPr/>
        </p:nvSpPr>
        <p:spPr>
          <a:xfrm>
            <a:off x="920895" y="1239352"/>
            <a:ext cx="9284701" cy="72393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1" i="1" lang="en-US" sz="2800">
                <a:solidFill>
                  <a:schemeClr val="dk1"/>
                </a:solidFill>
                <a:latin typeface="Calibri"/>
                <a:ea typeface="Calibri"/>
                <a:cs typeface="Calibri"/>
                <a:sym typeface="Calibri"/>
              </a:rPr>
              <a:t>Efficient Network with depth-wise separate convolution</a:t>
            </a:r>
            <a:endParaRPr/>
          </a:p>
        </p:txBody>
      </p:sp>
      <p:sp>
        <p:nvSpPr>
          <p:cNvPr id="1492" name="Google Shape;1492;g1ef489c575a_2_666"/>
          <p:cNvSpPr txBox="1"/>
          <p:nvPr/>
        </p:nvSpPr>
        <p:spPr>
          <a:xfrm>
            <a:off x="920895" y="1897235"/>
            <a:ext cx="4826462" cy="4685598"/>
          </a:xfrm>
          <a:prstGeom prst="rect">
            <a:avLst/>
          </a:prstGeom>
          <a:blipFill rotWithShape="1">
            <a:blip r:embed="rId3">
              <a:alphaModFix/>
            </a:blip>
            <a:stretch>
              <a:fillRect b="0" l="-1135" r="0" t="-12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93" name="Google Shape;1493;g1ef489c575a_2_666"/>
          <p:cNvSpPr/>
          <p:nvPr/>
        </p:nvSpPr>
        <p:spPr>
          <a:xfrm rot="5400000">
            <a:off x="1871393" y="2092193"/>
            <a:ext cx="200285" cy="1409513"/>
          </a:xfrm>
          <a:prstGeom prst="rightBrace">
            <a:avLst>
              <a:gd fmla="val 8333" name="adj1"/>
              <a:gd fmla="val 48689" name="adj2"/>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4" name="Google Shape;1494;g1ef489c575a_2_666"/>
          <p:cNvSpPr/>
          <p:nvPr/>
        </p:nvSpPr>
        <p:spPr>
          <a:xfrm rot="5400000">
            <a:off x="3017053" y="2474381"/>
            <a:ext cx="200285" cy="616917"/>
          </a:xfrm>
          <a:prstGeom prst="rightBrace">
            <a:avLst>
              <a:gd fmla="val 8333" name="adj1"/>
              <a:gd fmla="val 48689"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5" name="Google Shape;1495;g1ef489c575a_2_666"/>
          <p:cNvSpPr/>
          <p:nvPr/>
        </p:nvSpPr>
        <p:spPr>
          <a:xfrm rot="5400000">
            <a:off x="4045195" y="2209710"/>
            <a:ext cx="200285" cy="1174479"/>
          </a:xfrm>
          <a:prstGeom prst="rightBrace">
            <a:avLst>
              <a:gd fmla="val 8333" name="adj1"/>
              <a:gd fmla="val 48689" name="adj2"/>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g1ef489c575a_2_666"/>
          <p:cNvSpPr txBox="1"/>
          <p:nvPr/>
        </p:nvSpPr>
        <p:spPr>
          <a:xfrm>
            <a:off x="1444385" y="2897092"/>
            <a:ext cx="11152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Kernel Size</a:t>
            </a:r>
            <a:endParaRPr sz="1400">
              <a:solidFill>
                <a:schemeClr val="dk1"/>
              </a:solidFill>
              <a:latin typeface="Calibri"/>
              <a:ea typeface="Calibri"/>
              <a:cs typeface="Calibri"/>
              <a:sym typeface="Calibri"/>
            </a:endParaRPr>
          </a:p>
        </p:txBody>
      </p:sp>
      <p:sp>
        <p:nvSpPr>
          <p:cNvPr id="1497" name="Google Shape;1497;g1ef489c575a_2_666"/>
          <p:cNvSpPr txBox="1"/>
          <p:nvPr/>
        </p:nvSpPr>
        <p:spPr>
          <a:xfrm>
            <a:off x="2684690" y="2889497"/>
            <a:ext cx="11152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Kernels</a:t>
            </a:r>
            <a:endParaRPr sz="1400">
              <a:solidFill>
                <a:schemeClr val="dk1"/>
              </a:solidFill>
              <a:latin typeface="Calibri"/>
              <a:ea typeface="Calibri"/>
              <a:cs typeface="Calibri"/>
              <a:sym typeface="Calibri"/>
            </a:endParaRPr>
          </a:p>
        </p:txBody>
      </p:sp>
      <p:sp>
        <p:nvSpPr>
          <p:cNvPr id="1498" name="Google Shape;1498;g1ef489c575a_2_666"/>
          <p:cNvSpPr txBox="1"/>
          <p:nvPr/>
        </p:nvSpPr>
        <p:spPr>
          <a:xfrm>
            <a:off x="3511656" y="2889496"/>
            <a:ext cx="1580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Output feature size</a:t>
            </a:r>
            <a:endParaRPr sz="1400">
              <a:solidFill>
                <a:schemeClr val="dk1"/>
              </a:solidFill>
              <a:latin typeface="Calibri"/>
              <a:ea typeface="Calibri"/>
              <a:cs typeface="Calibri"/>
              <a:sym typeface="Calibri"/>
            </a:endParaRPr>
          </a:p>
        </p:txBody>
      </p:sp>
      <p:sp>
        <p:nvSpPr>
          <p:cNvPr id="1499" name="Google Shape;1499;g1ef489c575a_2_666"/>
          <p:cNvSpPr/>
          <p:nvPr/>
        </p:nvSpPr>
        <p:spPr>
          <a:xfrm rot="5400000">
            <a:off x="1991978" y="4107649"/>
            <a:ext cx="200285" cy="820426"/>
          </a:xfrm>
          <a:prstGeom prst="rightBrace">
            <a:avLst>
              <a:gd fmla="val 8333" name="adj1"/>
              <a:gd fmla="val 48689" name="adj2"/>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g1ef489c575a_2_666"/>
          <p:cNvSpPr/>
          <p:nvPr/>
        </p:nvSpPr>
        <p:spPr>
          <a:xfrm rot="5400000">
            <a:off x="2650772" y="4357340"/>
            <a:ext cx="200285" cy="341411"/>
          </a:xfrm>
          <a:prstGeom prst="rightBrace">
            <a:avLst>
              <a:gd fmla="val 8333" name="adj1"/>
              <a:gd fmla="val 48689" name="adj2"/>
            </a:avLst>
          </a:prstGeom>
          <a:noFill/>
          <a:ln cap="flat" cmpd="sng" w="190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g1ef489c575a_2_666"/>
          <p:cNvSpPr/>
          <p:nvPr/>
        </p:nvSpPr>
        <p:spPr>
          <a:xfrm rot="5400000">
            <a:off x="3413182" y="4064593"/>
            <a:ext cx="200285" cy="940483"/>
          </a:xfrm>
          <a:prstGeom prst="rightBrace">
            <a:avLst>
              <a:gd fmla="val 8333" name="adj1"/>
              <a:gd fmla="val 48689" name="adj2"/>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g1ef489c575a_2_666"/>
          <p:cNvSpPr/>
          <p:nvPr/>
        </p:nvSpPr>
        <p:spPr>
          <a:xfrm rot="5400000">
            <a:off x="2049236" y="4976001"/>
            <a:ext cx="200285" cy="820426"/>
          </a:xfrm>
          <a:prstGeom prst="rightBrace">
            <a:avLst>
              <a:gd fmla="val 8333" name="adj1"/>
              <a:gd fmla="val 48689" name="adj2"/>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3" name="Google Shape;1503;g1ef489c575a_2_666"/>
          <p:cNvSpPr/>
          <p:nvPr/>
        </p:nvSpPr>
        <p:spPr>
          <a:xfrm rot="5400000">
            <a:off x="2708030" y="5225692"/>
            <a:ext cx="200285" cy="341411"/>
          </a:xfrm>
          <a:prstGeom prst="rightBrace">
            <a:avLst>
              <a:gd fmla="val 8333" name="adj1"/>
              <a:gd fmla="val 48689" name="adj2"/>
            </a:avLst>
          </a:prstGeom>
          <a:noFill/>
          <a:ln cap="flat" cmpd="sng" w="190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4" name="Google Shape;1504;g1ef489c575a_2_666"/>
          <p:cNvSpPr/>
          <p:nvPr/>
        </p:nvSpPr>
        <p:spPr>
          <a:xfrm rot="5400000">
            <a:off x="3532984" y="4928527"/>
            <a:ext cx="200285" cy="940483"/>
          </a:xfrm>
          <a:prstGeom prst="rightBrace">
            <a:avLst>
              <a:gd fmla="val 8333" name="adj1"/>
              <a:gd fmla="val 48689" name="adj2"/>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g1ef489c575a_2_923"/>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MobileNet (2017)</a:t>
            </a:r>
            <a:endParaRPr/>
          </a:p>
        </p:txBody>
      </p:sp>
      <p:sp>
        <p:nvSpPr>
          <p:cNvPr id="1510" name="Google Shape;1510;g1ef489c575a_2_9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2024-01-16</a:t>
            </a:r>
            <a:endParaRPr/>
          </a:p>
        </p:txBody>
      </p:sp>
      <p:sp>
        <p:nvSpPr>
          <p:cNvPr id="1511" name="Google Shape;1511;g1ef489c575a_2_9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Slides created for CS886 at UWaterloo</a:t>
            </a:r>
            <a:endParaRPr/>
          </a:p>
        </p:txBody>
      </p:sp>
      <p:sp>
        <p:nvSpPr>
          <p:cNvPr id="1512" name="Google Shape;1512;g1ef489c575a_2_9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3" name="Google Shape;1513;g1ef489c575a_2_923"/>
          <p:cNvSpPr/>
          <p:nvPr/>
        </p:nvSpPr>
        <p:spPr>
          <a:xfrm>
            <a:off x="5897036" y="1745684"/>
            <a:ext cx="945000" cy="2691300"/>
          </a:xfrm>
          <a:prstGeom prst="cube">
            <a:avLst>
              <a:gd fmla="val 5678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4" name="Google Shape;1514;g1ef489c575a_2_923"/>
          <p:cNvSpPr/>
          <p:nvPr/>
        </p:nvSpPr>
        <p:spPr>
          <a:xfrm>
            <a:off x="7025575" y="1745720"/>
            <a:ext cx="660600" cy="2691300"/>
          </a:xfrm>
          <a:prstGeom prst="cube">
            <a:avLst>
              <a:gd fmla="val 7796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5" name="Google Shape;1515;g1ef489c575a_2_923"/>
          <p:cNvSpPr/>
          <p:nvPr/>
        </p:nvSpPr>
        <p:spPr>
          <a:xfrm>
            <a:off x="7025575" y="220201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6" name="Google Shape;1516;g1ef489c575a_2_923"/>
          <p:cNvSpPr/>
          <p:nvPr/>
        </p:nvSpPr>
        <p:spPr>
          <a:xfrm>
            <a:off x="8438262" y="1739963"/>
            <a:ext cx="945000" cy="2691300"/>
          </a:xfrm>
          <a:prstGeom prst="cube">
            <a:avLst>
              <a:gd fmla="val 5678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7" name="Google Shape;1517;g1ef489c575a_2_923"/>
          <p:cNvSpPr/>
          <p:nvPr/>
        </p:nvSpPr>
        <p:spPr>
          <a:xfrm>
            <a:off x="9707975" y="1739963"/>
            <a:ext cx="945000" cy="2691300"/>
          </a:xfrm>
          <a:prstGeom prst="cube">
            <a:avLst>
              <a:gd fmla="val 5678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1518" name="Google Shape;1518;g1ef489c575a_2_923"/>
          <p:cNvCxnSpPr/>
          <p:nvPr/>
        </p:nvCxnSpPr>
        <p:spPr>
          <a:xfrm>
            <a:off x="9762194" y="2223640"/>
            <a:ext cx="405300" cy="0"/>
          </a:xfrm>
          <a:prstGeom prst="straightConnector1">
            <a:avLst/>
          </a:prstGeom>
          <a:noFill/>
          <a:ln cap="flat" cmpd="sng" w="9525">
            <a:solidFill>
              <a:schemeClr val="dk2"/>
            </a:solidFill>
            <a:prstDash val="solid"/>
            <a:round/>
            <a:headEnd len="sm" w="sm" type="none"/>
            <a:tailEnd len="sm" w="sm" type="none"/>
          </a:ln>
        </p:spPr>
      </p:cxnSp>
      <p:grpSp>
        <p:nvGrpSpPr>
          <p:cNvPr id="1519" name="Google Shape;1519;g1ef489c575a_2_923"/>
          <p:cNvGrpSpPr/>
          <p:nvPr/>
        </p:nvGrpSpPr>
        <p:grpSpPr>
          <a:xfrm>
            <a:off x="9707992" y="2215690"/>
            <a:ext cx="458224" cy="227991"/>
            <a:chOff x="5668659" y="1713442"/>
            <a:chExt cx="458224" cy="227991"/>
          </a:xfrm>
        </p:grpSpPr>
        <p:grpSp>
          <p:nvGrpSpPr>
            <p:cNvPr id="1520" name="Google Shape;1520;g1ef489c575a_2_923"/>
            <p:cNvGrpSpPr/>
            <p:nvPr/>
          </p:nvGrpSpPr>
          <p:grpSpPr>
            <a:xfrm>
              <a:off x="5802485" y="1713507"/>
              <a:ext cx="188680" cy="227926"/>
              <a:chOff x="5802485" y="1713507"/>
              <a:chExt cx="188680" cy="227926"/>
            </a:xfrm>
          </p:grpSpPr>
          <p:sp>
            <p:nvSpPr>
              <p:cNvPr id="1521" name="Google Shape;1521;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2" name="Google Shape;1522;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23" name="Google Shape;1523;g1ef489c575a_2_923"/>
            <p:cNvGrpSpPr/>
            <p:nvPr/>
          </p:nvGrpSpPr>
          <p:grpSpPr>
            <a:xfrm>
              <a:off x="5936312" y="1713442"/>
              <a:ext cx="190571" cy="227991"/>
              <a:chOff x="5936312" y="1713442"/>
              <a:chExt cx="190571" cy="227991"/>
            </a:xfrm>
          </p:grpSpPr>
          <p:sp>
            <p:nvSpPr>
              <p:cNvPr id="1524" name="Google Shape;1524;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5" name="Google Shape;1525;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6" name="Google Shape;1526;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7" name="Google Shape;1527;g1ef489c575a_2_923"/>
            <p:cNvGrpSpPr/>
            <p:nvPr/>
          </p:nvGrpSpPr>
          <p:grpSpPr>
            <a:xfrm>
              <a:off x="5668659" y="1714000"/>
              <a:ext cx="193488" cy="227433"/>
              <a:chOff x="5668659" y="1714000"/>
              <a:chExt cx="193488" cy="227433"/>
            </a:xfrm>
          </p:grpSpPr>
          <p:sp>
            <p:nvSpPr>
              <p:cNvPr id="1528" name="Google Shape;1528;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9" name="Google Shape;1529;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sp>
        <p:nvSpPr>
          <p:cNvPr id="1530" name="Google Shape;1530;g1ef489c575a_2_923"/>
          <p:cNvSpPr/>
          <p:nvPr/>
        </p:nvSpPr>
        <p:spPr>
          <a:xfrm>
            <a:off x="10761756" y="1720332"/>
            <a:ext cx="660600" cy="2691300"/>
          </a:xfrm>
          <a:prstGeom prst="cube">
            <a:avLst>
              <a:gd fmla="val 77968" name="adj"/>
            </a:avLst>
          </a:prstGeom>
          <a:gradFill>
            <a:gsLst>
              <a:gs pos="0">
                <a:srgbClr val="69D4F4">
                  <a:alpha val="25882"/>
                </a:srgbClr>
              </a:gs>
              <a:gs pos="100000">
                <a:srgbClr val="9F39D5">
                  <a:alpha val="16470"/>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1" name="Google Shape;1531;g1ef489c575a_2_923"/>
          <p:cNvSpPr/>
          <p:nvPr/>
        </p:nvSpPr>
        <p:spPr>
          <a:xfrm>
            <a:off x="10771320" y="2196276"/>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1532" name="Google Shape;1532;g1ef489c575a_2_923"/>
          <p:cNvCxnSpPr/>
          <p:nvPr/>
        </p:nvCxnSpPr>
        <p:spPr>
          <a:xfrm flipH="1" rot="10800000">
            <a:off x="10152330" y="2328479"/>
            <a:ext cx="627600" cy="2400"/>
          </a:xfrm>
          <a:prstGeom prst="curvedConnector3">
            <a:avLst>
              <a:gd fmla="val 50000" name="adj1"/>
            </a:avLst>
          </a:prstGeom>
          <a:noFill/>
          <a:ln cap="flat" cmpd="sng" w="19050">
            <a:solidFill>
              <a:srgbClr val="F4CCCC"/>
            </a:solidFill>
            <a:prstDash val="solid"/>
            <a:round/>
            <a:headEnd len="sm" w="sm" type="none"/>
            <a:tailEnd len="med" w="med" type="triangle"/>
          </a:ln>
        </p:spPr>
      </p:cxnSp>
      <p:grpSp>
        <p:nvGrpSpPr>
          <p:cNvPr id="1533" name="Google Shape;1533;g1ef489c575a_2_923"/>
          <p:cNvGrpSpPr/>
          <p:nvPr/>
        </p:nvGrpSpPr>
        <p:grpSpPr>
          <a:xfrm>
            <a:off x="5897041" y="2117591"/>
            <a:ext cx="570552" cy="583354"/>
            <a:chOff x="506259" y="2370079"/>
            <a:chExt cx="560574" cy="638941"/>
          </a:xfrm>
        </p:grpSpPr>
        <p:grpSp>
          <p:nvGrpSpPr>
            <p:cNvPr id="1534" name="Google Shape;1534;g1ef489c575a_2_923"/>
            <p:cNvGrpSpPr/>
            <p:nvPr/>
          </p:nvGrpSpPr>
          <p:grpSpPr>
            <a:xfrm>
              <a:off x="608609" y="2370079"/>
              <a:ext cx="458224" cy="523616"/>
              <a:chOff x="608609" y="2370079"/>
              <a:chExt cx="458224" cy="523616"/>
            </a:xfrm>
          </p:grpSpPr>
          <p:grpSp>
            <p:nvGrpSpPr>
              <p:cNvPr id="1535" name="Google Shape;1535;g1ef489c575a_2_923"/>
              <p:cNvGrpSpPr/>
              <p:nvPr/>
            </p:nvGrpSpPr>
            <p:grpSpPr>
              <a:xfrm>
                <a:off x="608609" y="2665704"/>
                <a:ext cx="458224" cy="227991"/>
                <a:chOff x="5668659" y="1713442"/>
                <a:chExt cx="458224" cy="227991"/>
              </a:xfrm>
            </p:grpSpPr>
            <p:grpSp>
              <p:nvGrpSpPr>
                <p:cNvPr id="1536" name="Google Shape;1536;g1ef489c575a_2_923"/>
                <p:cNvGrpSpPr/>
                <p:nvPr/>
              </p:nvGrpSpPr>
              <p:grpSpPr>
                <a:xfrm>
                  <a:off x="5802485" y="1713507"/>
                  <a:ext cx="188680" cy="227926"/>
                  <a:chOff x="5802485" y="1713507"/>
                  <a:chExt cx="188680" cy="227926"/>
                </a:xfrm>
              </p:grpSpPr>
              <p:sp>
                <p:nvSpPr>
                  <p:cNvPr id="1537" name="Google Shape;1537;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8" name="Google Shape;1538;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39" name="Google Shape;1539;g1ef489c575a_2_923"/>
                <p:cNvGrpSpPr/>
                <p:nvPr/>
              </p:nvGrpSpPr>
              <p:grpSpPr>
                <a:xfrm>
                  <a:off x="5936312" y="1713442"/>
                  <a:ext cx="190571" cy="227991"/>
                  <a:chOff x="5936312" y="1713442"/>
                  <a:chExt cx="190571" cy="227991"/>
                </a:xfrm>
              </p:grpSpPr>
              <p:sp>
                <p:nvSpPr>
                  <p:cNvPr id="1540" name="Google Shape;1540;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1" name="Google Shape;1541;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2" name="Google Shape;1542;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3" name="Google Shape;1543;g1ef489c575a_2_923"/>
                <p:cNvGrpSpPr/>
                <p:nvPr/>
              </p:nvGrpSpPr>
              <p:grpSpPr>
                <a:xfrm>
                  <a:off x="5668659" y="1714000"/>
                  <a:ext cx="193488" cy="227433"/>
                  <a:chOff x="5668659" y="1714000"/>
                  <a:chExt cx="193488" cy="227433"/>
                </a:xfrm>
              </p:grpSpPr>
              <p:sp>
                <p:nvSpPr>
                  <p:cNvPr id="1544" name="Google Shape;1544;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5" name="Google Shape;1545;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546" name="Google Shape;1546;g1ef489c575a_2_923"/>
              <p:cNvGrpSpPr/>
              <p:nvPr/>
            </p:nvGrpSpPr>
            <p:grpSpPr>
              <a:xfrm>
                <a:off x="608609" y="2511879"/>
                <a:ext cx="458224" cy="227991"/>
                <a:chOff x="5668659" y="1713442"/>
                <a:chExt cx="458224" cy="227991"/>
              </a:xfrm>
            </p:grpSpPr>
            <p:grpSp>
              <p:nvGrpSpPr>
                <p:cNvPr id="1547" name="Google Shape;1547;g1ef489c575a_2_923"/>
                <p:cNvGrpSpPr/>
                <p:nvPr/>
              </p:nvGrpSpPr>
              <p:grpSpPr>
                <a:xfrm>
                  <a:off x="5802485" y="1713507"/>
                  <a:ext cx="188680" cy="227926"/>
                  <a:chOff x="5802485" y="1713507"/>
                  <a:chExt cx="188680" cy="227926"/>
                </a:xfrm>
              </p:grpSpPr>
              <p:sp>
                <p:nvSpPr>
                  <p:cNvPr id="1548" name="Google Shape;1548;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9" name="Google Shape;1549;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50" name="Google Shape;1550;g1ef489c575a_2_923"/>
                <p:cNvGrpSpPr/>
                <p:nvPr/>
              </p:nvGrpSpPr>
              <p:grpSpPr>
                <a:xfrm>
                  <a:off x="5936312" y="1713442"/>
                  <a:ext cx="190571" cy="227991"/>
                  <a:chOff x="5936312" y="1713442"/>
                  <a:chExt cx="190571" cy="227991"/>
                </a:xfrm>
              </p:grpSpPr>
              <p:sp>
                <p:nvSpPr>
                  <p:cNvPr id="1551" name="Google Shape;1551;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2" name="Google Shape;1552;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3" name="Google Shape;1553;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54" name="Google Shape;1554;g1ef489c575a_2_923"/>
                <p:cNvGrpSpPr/>
                <p:nvPr/>
              </p:nvGrpSpPr>
              <p:grpSpPr>
                <a:xfrm>
                  <a:off x="5668659" y="1714000"/>
                  <a:ext cx="193488" cy="227433"/>
                  <a:chOff x="5668659" y="1714000"/>
                  <a:chExt cx="193488" cy="227433"/>
                </a:xfrm>
              </p:grpSpPr>
              <p:sp>
                <p:nvSpPr>
                  <p:cNvPr id="1555" name="Google Shape;1555;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6" name="Google Shape;1556;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557" name="Google Shape;1557;g1ef489c575a_2_923"/>
              <p:cNvGrpSpPr/>
              <p:nvPr/>
            </p:nvGrpSpPr>
            <p:grpSpPr>
              <a:xfrm>
                <a:off x="608609" y="2370079"/>
                <a:ext cx="458224" cy="227991"/>
                <a:chOff x="5668659" y="1713442"/>
                <a:chExt cx="458224" cy="227991"/>
              </a:xfrm>
            </p:grpSpPr>
            <p:grpSp>
              <p:nvGrpSpPr>
                <p:cNvPr id="1558" name="Google Shape;1558;g1ef489c575a_2_923"/>
                <p:cNvGrpSpPr/>
                <p:nvPr/>
              </p:nvGrpSpPr>
              <p:grpSpPr>
                <a:xfrm>
                  <a:off x="5802485" y="1713507"/>
                  <a:ext cx="188680" cy="227926"/>
                  <a:chOff x="5802485" y="1713507"/>
                  <a:chExt cx="188680" cy="227926"/>
                </a:xfrm>
              </p:grpSpPr>
              <p:sp>
                <p:nvSpPr>
                  <p:cNvPr id="1559" name="Google Shape;1559;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0" name="Google Shape;1560;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61" name="Google Shape;1561;g1ef489c575a_2_923"/>
                <p:cNvGrpSpPr/>
                <p:nvPr/>
              </p:nvGrpSpPr>
              <p:grpSpPr>
                <a:xfrm>
                  <a:off x="5936312" y="1713442"/>
                  <a:ext cx="190571" cy="227991"/>
                  <a:chOff x="5936312" y="1713442"/>
                  <a:chExt cx="190571" cy="227991"/>
                </a:xfrm>
              </p:grpSpPr>
              <p:sp>
                <p:nvSpPr>
                  <p:cNvPr id="1562" name="Google Shape;1562;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3" name="Google Shape;1563;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4" name="Google Shape;1564;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65" name="Google Shape;1565;g1ef489c575a_2_923"/>
                <p:cNvGrpSpPr/>
                <p:nvPr/>
              </p:nvGrpSpPr>
              <p:grpSpPr>
                <a:xfrm>
                  <a:off x="5668659" y="1714000"/>
                  <a:ext cx="193488" cy="227433"/>
                  <a:chOff x="5668659" y="1714000"/>
                  <a:chExt cx="193488" cy="227433"/>
                </a:xfrm>
              </p:grpSpPr>
              <p:sp>
                <p:nvSpPr>
                  <p:cNvPr id="1566" name="Google Shape;1566;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7" name="Google Shape;1567;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568" name="Google Shape;1568;g1ef489c575a_2_923"/>
            <p:cNvGrpSpPr/>
            <p:nvPr/>
          </p:nvGrpSpPr>
          <p:grpSpPr>
            <a:xfrm>
              <a:off x="558859" y="2427004"/>
              <a:ext cx="458224" cy="523616"/>
              <a:chOff x="608609" y="2370079"/>
              <a:chExt cx="458224" cy="523616"/>
            </a:xfrm>
          </p:grpSpPr>
          <p:grpSp>
            <p:nvGrpSpPr>
              <p:cNvPr id="1569" name="Google Shape;1569;g1ef489c575a_2_923"/>
              <p:cNvGrpSpPr/>
              <p:nvPr/>
            </p:nvGrpSpPr>
            <p:grpSpPr>
              <a:xfrm>
                <a:off x="608609" y="2665704"/>
                <a:ext cx="458224" cy="227991"/>
                <a:chOff x="5668659" y="1713442"/>
                <a:chExt cx="458224" cy="227991"/>
              </a:xfrm>
            </p:grpSpPr>
            <p:grpSp>
              <p:nvGrpSpPr>
                <p:cNvPr id="1570" name="Google Shape;1570;g1ef489c575a_2_923"/>
                <p:cNvGrpSpPr/>
                <p:nvPr/>
              </p:nvGrpSpPr>
              <p:grpSpPr>
                <a:xfrm>
                  <a:off x="5802485" y="1713507"/>
                  <a:ext cx="188680" cy="227926"/>
                  <a:chOff x="5802485" y="1713507"/>
                  <a:chExt cx="188680" cy="227926"/>
                </a:xfrm>
              </p:grpSpPr>
              <p:sp>
                <p:nvSpPr>
                  <p:cNvPr id="1571" name="Google Shape;1571;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2" name="Google Shape;1572;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73" name="Google Shape;1573;g1ef489c575a_2_923"/>
                <p:cNvGrpSpPr/>
                <p:nvPr/>
              </p:nvGrpSpPr>
              <p:grpSpPr>
                <a:xfrm>
                  <a:off x="5936312" y="1713442"/>
                  <a:ext cx="190571" cy="227991"/>
                  <a:chOff x="5936312" y="1713442"/>
                  <a:chExt cx="190571" cy="227991"/>
                </a:xfrm>
              </p:grpSpPr>
              <p:sp>
                <p:nvSpPr>
                  <p:cNvPr id="1574" name="Google Shape;1574;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5" name="Google Shape;1575;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6" name="Google Shape;1576;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77" name="Google Shape;1577;g1ef489c575a_2_923"/>
                <p:cNvGrpSpPr/>
                <p:nvPr/>
              </p:nvGrpSpPr>
              <p:grpSpPr>
                <a:xfrm>
                  <a:off x="5668659" y="1714000"/>
                  <a:ext cx="193488" cy="227433"/>
                  <a:chOff x="5668659" y="1714000"/>
                  <a:chExt cx="193488" cy="227433"/>
                </a:xfrm>
              </p:grpSpPr>
              <p:sp>
                <p:nvSpPr>
                  <p:cNvPr id="1578" name="Google Shape;1578;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9" name="Google Shape;1579;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580" name="Google Shape;1580;g1ef489c575a_2_923"/>
              <p:cNvGrpSpPr/>
              <p:nvPr/>
            </p:nvGrpSpPr>
            <p:grpSpPr>
              <a:xfrm>
                <a:off x="608609" y="2511879"/>
                <a:ext cx="458224" cy="227991"/>
                <a:chOff x="5668659" y="1713442"/>
                <a:chExt cx="458224" cy="227991"/>
              </a:xfrm>
            </p:grpSpPr>
            <p:grpSp>
              <p:nvGrpSpPr>
                <p:cNvPr id="1581" name="Google Shape;1581;g1ef489c575a_2_923"/>
                <p:cNvGrpSpPr/>
                <p:nvPr/>
              </p:nvGrpSpPr>
              <p:grpSpPr>
                <a:xfrm>
                  <a:off x="5802485" y="1713507"/>
                  <a:ext cx="188680" cy="227926"/>
                  <a:chOff x="5802485" y="1713507"/>
                  <a:chExt cx="188680" cy="227926"/>
                </a:xfrm>
              </p:grpSpPr>
              <p:sp>
                <p:nvSpPr>
                  <p:cNvPr id="1582" name="Google Shape;1582;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3" name="Google Shape;1583;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84" name="Google Shape;1584;g1ef489c575a_2_923"/>
                <p:cNvGrpSpPr/>
                <p:nvPr/>
              </p:nvGrpSpPr>
              <p:grpSpPr>
                <a:xfrm>
                  <a:off x="5936312" y="1713442"/>
                  <a:ext cx="190571" cy="227991"/>
                  <a:chOff x="5936312" y="1713442"/>
                  <a:chExt cx="190571" cy="227991"/>
                </a:xfrm>
              </p:grpSpPr>
              <p:sp>
                <p:nvSpPr>
                  <p:cNvPr id="1585" name="Google Shape;1585;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6" name="Google Shape;1586;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7" name="Google Shape;1587;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88" name="Google Shape;1588;g1ef489c575a_2_923"/>
                <p:cNvGrpSpPr/>
                <p:nvPr/>
              </p:nvGrpSpPr>
              <p:grpSpPr>
                <a:xfrm>
                  <a:off x="5668659" y="1714000"/>
                  <a:ext cx="193488" cy="227433"/>
                  <a:chOff x="5668659" y="1714000"/>
                  <a:chExt cx="193488" cy="227433"/>
                </a:xfrm>
              </p:grpSpPr>
              <p:sp>
                <p:nvSpPr>
                  <p:cNvPr id="1589" name="Google Shape;1589;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90" name="Google Shape;1590;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591" name="Google Shape;1591;g1ef489c575a_2_923"/>
              <p:cNvGrpSpPr/>
              <p:nvPr/>
            </p:nvGrpSpPr>
            <p:grpSpPr>
              <a:xfrm>
                <a:off x="608609" y="2370079"/>
                <a:ext cx="458224" cy="227991"/>
                <a:chOff x="5668659" y="1713442"/>
                <a:chExt cx="458224" cy="227991"/>
              </a:xfrm>
            </p:grpSpPr>
            <p:grpSp>
              <p:nvGrpSpPr>
                <p:cNvPr id="1592" name="Google Shape;1592;g1ef489c575a_2_923"/>
                <p:cNvGrpSpPr/>
                <p:nvPr/>
              </p:nvGrpSpPr>
              <p:grpSpPr>
                <a:xfrm>
                  <a:off x="5802485" y="1713507"/>
                  <a:ext cx="188680" cy="227926"/>
                  <a:chOff x="5802485" y="1713507"/>
                  <a:chExt cx="188680" cy="227926"/>
                </a:xfrm>
              </p:grpSpPr>
              <p:sp>
                <p:nvSpPr>
                  <p:cNvPr id="1593" name="Google Shape;1593;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94" name="Google Shape;1594;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95" name="Google Shape;1595;g1ef489c575a_2_923"/>
                <p:cNvGrpSpPr/>
                <p:nvPr/>
              </p:nvGrpSpPr>
              <p:grpSpPr>
                <a:xfrm>
                  <a:off x="5936312" y="1713442"/>
                  <a:ext cx="190571" cy="227991"/>
                  <a:chOff x="5936312" y="1713442"/>
                  <a:chExt cx="190571" cy="227991"/>
                </a:xfrm>
              </p:grpSpPr>
              <p:sp>
                <p:nvSpPr>
                  <p:cNvPr id="1596" name="Google Shape;1596;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97" name="Google Shape;1597;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98" name="Google Shape;1598;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99" name="Google Shape;1599;g1ef489c575a_2_923"/>
                <p:cNvGrpSpPr/>
                <p:nvPr/>
              </p:nvGrpSpPr>
              <p:grpSpPr>
                <a:xfrm>
                  <a:off x="5668659" y="1714000"/>
                  <a:ext cx="193488" cy="227433"/>
                  <a:chOff x="5668659" y="1714000"/>
                  <a:chExt cx="193488" cy="227433"/>
                </a:xfrm>
              </p:grpSpPr>
              <p:sp>
                <p:nvSpPr>
                  <p:cNvPr id="1600" name="Google Shape;1600;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1" name="Google Shape;1601;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602" name="Google Shape;1602;g1ef489c575a_2_923"/>
            <p:cNvGrpSpPr/>
            <p:nvPr/>
          </p:nvGrpSpPr>
          <p:grpSpPr>
            <a:xfrm>
              <a:off x="506259" y="2485404"/>
              <a:ext cx="458224" cy="523616"/>
              <a:chOff x="608609" y="2370079"/>
              <a:chExt cx="458224" cy="523616"/>
            </a:xfrm>
          </p:grpSpPr>
          <p:grpSp>
            <p:nvGrpSpPr>
              <p:cNvPr id="1603" name="Google Shape;1603;g1ef489c575a_2_923"/>
              <p:cNvGrpSpPr/>
              <p:nvPr/>
            </p:nvGrpSpPr>
            <p:grpSpPr>
              <a:xfrm>
                <a:off x="608609" y="2665704"/>
                <a:ext cx="458224" cy="227991"/>
                <a:chOff x="5668659" y="1713442"/>
                <a:chExt cx="458224" cy="227991"/>
              </a:xfrm>
            </p:grpSpPr>
            <p:grpSp>
              <p:nvGrpSpPr>
                <p:cNvPr id="1604" name="Google Shape;1604;g1ef489c575a_2_923"/>
                <p:cNvGrpSpPr/>
                <p:nvPr/>
              </p:nvGrpSpPr>
              <p:grpSpPr>
                <a:xfrm>
                  <a:off x="5802485" y="1713507"/>
                  <a:ext cx="188680" cy="227926"/>
                  <a:chOff x="5802485" y="1713507"/>
                  <a:chExt cx="188680" cy="227926"/>
                </a:xfrm>
              </p:grpSpPr>
              <p:sp>
                <p:nvSpPr>
                  <p:cNvPr id="1605" name="Google Shape;1605;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6" name="Google Shape;1606;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07" name="Google Shape;1607;g1ef489c575a_2_923"/>
                <p:cNvGrpSpPr/>
                <p:nvPr/>
              </p:nvGrpSpPr>
              <p:grpSpPr>
                <a:xfrm>
                  <a:off x="5936312" y="1713442"/>
                  <a:ext cx="190571" cy="227991"/>
                  <a:chOff x="5936312" y="1713442"/>
                  <a:chExt cx="190571" cy="227991"/>
                </a:xfrm>
              </p:grpSpPr>
              <p:sp>
                <p:nvSpPr>
                  <p:cNvPr id="1608" name="Google Shape;1608;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9" name="Google Shape;1609;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0" name="Google Shape;1610;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11" name="Google Shape;1611;g1ef489c575a_2_923"/>
                <p:cNvGrpSpPr/>
                <p:nvPr/>
              </p:nvGrpSpPr>
              <p:grpSpPr>
                <a:xfrm>
                  <a:off x="5668659" y="1714000"/>
                  <a:ext cx="193488" cy="227433"/>
                  <a:chOff x="5668659" y="1714000"/>
                  <a:chExt cx="193488" cy="227433"/>
                </a:xfrm>
              </p:grpSpPr>
              <p:sp>
                <p:nvSpPr>
                  <p:cNvPr id="1612" name="Google Shape;1612;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3" name="Google Shape;1613;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614" name="Google Shape;1614;g1ef489c575a_2_923"/>
              <p:cNvGrpSpPr/>
              <p:nvPr/>
            </p:nvGrpSpPr>
            <p:grpSpPr>
              <a:xfrm>
                <a:off x="608609" y="2511879"/>
                <a:ext cx="458224" cy="227991"/>
                <a:chOff x="5668659" y="1713442"/>
                <a:chExt cx="458224" cy="227991"/>
              </a:xfrm>
            </p:grpSpPr>
            <p:grpSp>
              <p:nvGrpSpPr>
                <p:cNvPr id="1615" name="Google Shape;1615;g1ef489c575a_2_923"/>
                <p:cNvGrpSpPr/>
                <p:nvPr/>
              </p:nvGrpSpPr>
              <p:grpSpPr>
                <a:xfrm>
                  <a:off x="5802485" y="1713507"/>
                  <a:ext cx="188680" cy="227926"/>
                  <a:chOff x="5802485" y="1713507"/>
                  <a:chExt cx="188680" cy="227926"/>
                </a:xfrm>
              </p:grpSpPr>
              <p:sp>
                <p:nvSpPr>
                  <p:cNvPr id="1616" name="Google Shape;1616;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7" name="Google Shape;1617;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18" name="Google Shape;1618;g1ef489c575a_2_923"/>
                <p:cNvGrpSpPr/>
                <p:nvPr/>
              </p:nvGrpSpPr>
              <p:grpSpPr>
                <a:xfrm>
                  <a:off x="5936312" y="1713442"/>
                  <a:ext cx="190571" cy="227991"/>
                  <a:chOff x="5936312" y="1713442"/>
                  <a:chExt cx="190571" cy="227991"/>
                </a:xfrm>
              </p:grpSpPr>
              <p:sp>
                <p:nvSpPr>
                  <p:cNvPr id="1619" name="Google Shape;1619;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0" name="Google Shape;1620;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1" name="Google Shape;1621;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22" name="Google Shape;1622;g1ef489c575a_2_923"/>
                <p:cNvGrpSpPr/>
                <p:nvPr/>
              </p:nvGrpSpPr>
              <p:grpSpPr>
                <a:xfrm>
                  <a:off x="5668659" y="1714000"/>
                  <a:ext cx="193488" cy="227433"/>
                  <a:chOff x="5668659" y="1714000"/>
                  <a:chExt cx="193488" cy="227433"/>
                </a:xfrm>
              </p:grpSpPr>
              <p:sp>
                <p:nvSpPr>
                  <p:cNvPr id="1623" name="Google Shape;1623;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4" name="Google Shape;1624;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625" name="Google Shape;1625;g1ef489c575a_2_923"/>
              <p:cNvGrpSpPr/>
              <p:nvPr/>
            </p:nvGrpSpPr>
            <p:grpSpPr>
              <a:xfrm>
                <a:off x="608609" y="2370079"/>
                <a:ext cx="458224" cy="227991"/>
                <a:chOff x="5668659" y="1713442"/>
                <a:chExt cx="458224" cy="227991"/>
              </a:xfrm>
            </p:grpSpPr>
            <p:grpSp>
              <p:nvGrpSpPr>
                <p:cNvPr id="1626" name="Google Shape;1626;g1ef489c575a_2_923"/>
                <p:cNvGrpSpPr/>
                <p:nvPr/>
              </p:nvGrpSpPr>
              <p:grpSpPr>
                <a:xfrm>
                  <a:off x="5802485" y="1713507"/>
                  <a:ext cx="188680" cy="227926"/>
                  <a:chOff x="5802485" y="1713507"/>
                  <a:chExt cx="188680" cy="227926"/>
                </a:xfrm>
              </p:grpSpPr>
              <p:sp>
                <p:nvSpPr>
                  <p:cNvPr id="1627" name="Google Shape;1627;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8" name="Google Shape;1628;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29" name="Google Shape;1629;g1ef489c575a_2_923"/>
                <p:cNvGrpSpPr/>
                <p:nvPr/>
              </p:nvGrpSpPr>
              <p:grpSpPr>
                <a:xfrm>
                  <a:off x="5936312" y="1713442"/>
                  <a:ext cx="190571" cy="227991"/>
                  <a:chOff x="5936312" y="1713442"/>
                  <a:chExt cx="190571" cy="227991"/>
                </a:xfrm>
              </p:grpSpPr>
              <p:sp>
                <p:nvSpPr>
                  <p:cNvPr id="1630" name="Google Shape;1630;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1" name="Google Shape;1631;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2" name="Google Shape;1632;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33" name="Google Shape;1633;g1ef489c575a_2_923"/>
                <p:cNvGrpSpPr/>
                <p:nvPr/>
              </p:nvGrpSpPr>
              <p:grpSpPr>
                <a:xfrm>
                  <a:off x="5668659" y="1714000"/>
                  <a:ext cx="193488" cy="227433"/>
                  <a:chOff x="5668659" y="1714000"/>
                  <a:chExt cx="193488" cy="227433"/>
                </a:xfrm>
              </p:grpSpPr>
              <p:sp>
                <p:nvSpPr>
                  <p:cNvPr id="1634" name="Google Shape;1634;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5" name="Google Shape;1635;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cxnSp>
        <p:nvCxnSpPr>
          <p:cNvPr id="1636" name="Google Shape;1636;g1ef489c575a_2_923"/>
          <p:cNvCxnSpPr>
            <a:endCxn id="1515" idx="2"/>
          </p:cNvCxnSpPr>
          <p:nvPr/>
        </p:nvCxnSpPr>
        <p:spPr>
          <a:xfrm flipH="1" rot="10800000">
            <a:off x="6417175" y="2340074"/>
            <a:ext cx="608400" cy="74700"/>
          </a:xfrm>
          <a:prstGeom prst="curvedConnector3">
            <a:avLst>
              <a:gd fmla="val 50000" name="adj1"/>
            </a:avLst>
          </a:prstGeom>
          <a:noFill/>
          <a:ln cap="flat" cmpd="sng" w="19050">
            <a:solidFill>
              <a:srgbClr val="F4CCCC"/>
            </a:solidFill>
            <a:prstDash val="solid"/>
            <a:round/>
            <a:headEnd len="sm" w="sm" type="none"/>
            <a:tailEnd len="med" w="med" type="triangle"/>
          </a:ln>
        </p:spPr>
      </p:cxnSp>
      <p:grpSp>
        <p:nvGrpSpPr>
          <p:cNvPr id="1637" name="Google Shape;1637;g1ef489c575a_2_923"/>
          <p:cNvGrpSpPr/>
          <p:nvPr/>
        </p:nvGrpSpPr>
        <p:grpSpPr>
          <a:xfrm>
            <a:off x="8438253" y="2117591"/>
            <a:ext cx="570552" cy="583354"/>
            <a:chOff x="506259" y="2370079"/>
            <a:chExt cx="560574" cy="638941"/>
          </a:xfrm>
        </p:grpSpPr>
        <p:grpSp>
          <p:nvGrpSpPr>
            <p:cNvPr id="1638" name="Google Shape;1638;g1ef489c575a_2_923"/>
            <p:cNvGrpSpPr/>
            <p:nvPr/>
          </p:nvGrpSpPr>
          <p:grpSpPr>
            <a:xfrm>
              <a:off x="608609" y="2370079"/>
              <a:ext cx="458224" cy="523616"/>
              <a:chOff x="608609" y="2370079"/>
              <a:chExt cx="458224" cy="523616"/>
            </a:xfrm>
          </p:grpSpPr>
          <p:grpSp>
            <p:nvGrpSpPr>
              <p:cNvPr id="1639" name="Google Shape;1639;g1ef489c575a_2_923"/>
              <p:cNvGrpSpPr/>
              <p:nvPr/>
            </p:nvGrpSpPr>
            <p:grpSpPr>
              <a:xfrm>
                <a:off x="608609" y="2665704"/>
                <a:ext cx="458224" cy="227991"/>
                <a:chOff x="5668659" y="1713442"/>
                <a:chExt cx="458224" cy="227991"/>
              </a:xfrm>
            </p:grpSpPr>
            <p:grpSp>
              <p:nvGrpSpPr>
                <p:cNvPr id="1640" name="Google Shape;1640;g1ef489c575a_2_923"/>
                <p:cNvGrpSpPr/>
                <p:nvPr/>
              </p:nvGrpSpPr>
              <p:grpSpPr>
                <a:xfrm>
                  <a:off x="5802485" y="1713507"/>
                  <a:ext cx="188680" cy="227926"/>
                  <a:chOff x="5802485" y="1713507"/>
                  <a:chExt cx="188680" cy="227926"/>
                </a:xfrm>
              </p:grpSpPr>
              <p:sp>
                <p:nvSpPr>
                  <p:cNvPr id="1641" name="Google Shape;1641;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2" name="Google Shape;1642;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43" name="Google Shape;1643;g1ef489c575a_2_923"/>
                <p:cNvGrpSpPr/>
                <p:nvPr/>
              </p:nvGrpSpPr>
              <p:grpSpPr>
                <a:xfrm>
                  <a:off x="5936312" y="1713442"/>
                  <a:ext cx="190571" cy="227991"/>
                  <a:chOff x="5936312" y="1713442"/>
                  <a:chExt cx="190571" cy="227991"/>
                </a:xfrm>
              </p:grpSpPr>
              <p:sp>
                <p:nvSpPr>
                  <p:cNvPr id="1644" name="Google Shape;1644;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5" name="Google Shape;1645;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6" name="Google Shape;1646;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47" name="Google Shape;1647;g1ef489c575a_2_923"/>
                <p:cNvGrpSpPr/>
                <p:nvPr/>
              </p:nvGrpSpPr>
              <p:grpSpPr>
                <a:xfrm>
                  <a:off x="5668659" y="1714000"/>
                  <a:ext cx="193488" cy="227433"/>
                  <a:chOff x="5668659" y="1714000"/>
                  <a:chExt cx="193488" cy="227433"/>
                </a:xfrm>
              </p:grpSpPr>
              <p:sp>
                <p:nvSpPr>
                  <p:cNvPr id="1648" name="Google Shape;1648;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9" name="Google Shape;1649;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650" name="Google Shape;1650;g1ef489c575a_2_923"/>
              <p:cNvGrpSpPr/>
              <p:nvPr/>
            </p:nvGrpSpPr>
            <p:grpSpPr>
              <a:xfrm>
                <a:off x="608609" y="2511879"/>
                <a:ext cx="458224" cy="227991"/>
                <a:chOff x="5668659" y="1713442"/>
                <a:chExt cx="458224" cy="227991"/>
              </a:xfrm>
            </p:grpSpPr>
            <p:grpSp>
              <p:nvGrpSpPr>
                <p:cNvPr id="1651" name="Google Shape;1651;g1ef489c575a_2_923"/>
                <p:cNvGrpSpPr/>
                <p:nvPr/>
              </p:nvGrpSpPr>
              <p:grpSpPr>
                <a:xfrm>
                  <a:off x="5802485" y="1713507"/>
                  <a:ext cx="188680" cy="227926"/>
                  <a:chOff x="5802485" y="1713507"/>
                  <a:chExt cx="188680" cy="227926"/>
                </a:xfrm>
              </p:grpSpPr>
              <p:sp>
                <p:nvSpPr>
                  <p:cNvPr id="1652" name="Google Shape;1652;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3" name="Google Shape;1653;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54" name="Google Shape;1654;g1ef489c575a_2_923"/>
                <p:cNvGrpSpPr/>
                <p:nvPr/>
              </p:nvGrpSpPr>
              <p:grpSpPr>
                <a:xfrm>
                  <a:off x="5936312" y="1713442"/>
                  <a:ext cx="190571" cy="227991"/>
                  <a:chOff x="5936312" y="1713442"/>
                  <a:chExt cx="190571" cy="227991"/>
                </a:xfrm>
              </p:grpSpPr>
              <p:sp>
                <p:nvSpPr>
                  <p:cNvPr id="1655" name="Google Shape;1655;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6" name="Google Shape;1656;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7" name="Google Shape;1657;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58" name="Google Shape;1658;g1ef489c575a_2_923"/>
                <p:cNvGrpSpPr/>
                <p:nvPr/>
              </p:nvGrpSpPr>
              <p:grpSpPr>
                <a:xfrm>
                  <a:off x="5668659" y="1714000"/>
                  <a:ext cx="193488" cy="227433"/>
                  <a:chOff x="5668659" y="1714000"/>
                  <a:chExt cx="193488" cy="227433"/>
                </a:xfrm>
              </p:grpSpPr>
              <p:sp>
                <p:nvSpPr>
                  <p:cNvPr id="1659" name="Google Shape;1659;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0" name="Google Shape;1660;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661" name="Google Shape;1661;g1ef489c575a_2_923"/>
              <p:cNvGrpSpPr/>
              <p:nvPr/>
            </p:nvGrpSpPr>
            <p:grpSpPr>
              <a:xfrm>
                <a:off x="608609" y="2370079"/>
                <a:ext cx="458224" cy="227991"/>
                <a:chOff x="5668659" y="1713442"/>
                <a:chExt cx="458224" cy="227991"/>
              </a:xfrm>
            </p:grpSpPr>
            <p:grpSp>
              <p:nvGrpSpPr>
                <p:cNvPr id="1662" name="Google Shape;1662;g1ef489c575a_2_923"/>
                <p:cNvGrpSpPr/>
                <p:nvPr/>
              </p:nvGrpSpPr>
              <p:grpSpPr>
                <a:xfrm>
                  <a:off x="5802485" y="1713507"/>
                  <a:ext cx="188680" cy="227926"/>
                  <a:chOff x="5802485" y="1713507"/>
                  <a:chExt cx="188680" cy="227926"/>
                </a:xfrm>
              </p:grpSpPr>
              <p:sp>
                <p:nvSpPr>
                  <p:cNvPr id="1663" name="Google Shape;1663;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4" name="Google Shape;1664;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65" name="Google Shape;1665;g1ef489c575a_2_923"/>
                <p:cNvGrpSpPr/>
                <p:nvPr/>
              </p:nvGrpSpPr>
              <p:grpSpPr>
                <a:xfrm>
                  <a:off x="5936312" y="1713442"/>
                  <a:ext cx="190571" cy="227991"/>
                  <a:chOff x="5936312" y="1713442"/>
                  <a:chExt cx="190571" cy="227991"/>
                </a:xfrm>
              </p:grpSpPr>
              <p:sp>
                <p:nvSpPr>
                  <p:cNvPr id="1666" name="Google Shape;1666;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7" name="Google Shape;1667;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8" name="Google Shape;1668;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69" name="Google Shape;1669;g1ef489c575a_2_923"/>
                <p:cNvGrpSpPr/>
                <p:nvPr/>
              </p:nvGrpSpPr>
              <p:grpSpPr>
                <a:xfrm>
                  <a:off x="5668659" y="1714000"/>
                  <a:ext cx="193488" cy="227433"/>
                  <a:chOff x="5668659" y="1714000"/>
                  <a:chExt cx="193488" cy="227433"/>
                </a:xfrm>
              </p:grpSpPr>
              <p:sp>
                <p:nvSpPr>
                  <p:cNvPr id="1670" name="Google Shape;1670;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1" name="Google Shape;1671;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672" name="Google Shape;1672;g1ef489c575a_2_923"/>
            <p:cNvGrpSpPr/>
            <p:nvPr/>
          </p:nvGrpSpPr>
          <p:grpSpPr>
            <a:xfrm>
              <a:off x="558859" y="2427004"/>
              <a:ext cx="458224" cy="523616"/>
              <a:chOff x="608609" y="2370079"/>
              <a:chExt cx="458224" cy="523616"/>
            </a:xfrm>
          </p:grpSpPr>
          <p:grpSp>
            <p:nvGrpSpPr>
              <p:cNvPr id="1673" name="Google Shape;1673;g1ef489c575a_2_923"/>
              <p:cNvGrpSpPr/>
              <p:nvPr/>
            </p:nvGrpSpPr>
            <p:grpSpPr>
              <a:xfrm>
                <a:off x="608609" y="2665704"/>
                <a:ext cx="458224" cy="227991"/>
                <a:chOff x="5668659" y="1713442"/>
                <a:chExt cx="458224" cy="227991"/>
              </a:xfrm>
            </p:grpSpPr>
            <p:grpSp>
              <p:nvGrpSpPr>
                <p:cNvPr id="1674" name="Google Shape;1674;g1ef489c575a_2_923"/>
                <p:cNvGrpSpPr/>
                <p:nvPr/>
              </p:nvGrpSpPr>
              <p:grpSpPr>
                <a:xfrm>
                  <a:off x="5802485" y="1713507"/>
                  <a:ext cx="188680" cy="227926"/>
                  <a:chOff x="5802485" y="1713507"/>
                  <a:chExt cx="188680" cy="227926"/>
                </a:xfrm>
              </p:grpSpPr>
              <p:sp>
                <p:nvSpPr>
                  <p:cNvPr id="1675" name="Google Shape;1675;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6" name="Google Shape;1676;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77" name="Google Shape;1677;g1ef489c575a_2_923"/>
                <p:cNvGrpSpPr/>
                <p:nvPr/>
              </p:nvGrpSpPr>
              <p:grpSpPr>
                <a:xfrm>
                  <a:off x="5936312" y="1713442"/>
                  <a:ext cx="190571" cy="227991"/>
                  <a:chOff x="5936312" y="1713442"/>
                  <a:chExt cx="190571" cy="227991"/>
                </a:xfrm>
              </p:grpSpPr>
              <p:sp>
                <p:nvSpPr>
                  <p:cNvPr id="1678" name="Google Shape;1678;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9" name="Google Shape;1679;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0" name="Google Shape;1680;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81" name="Google Shape;1681;g1ef489c575a_2_923"/>
                <p:cNvGrpSpPr/>
                <p:nvPr/>
              </p:nvGrpSpPr>
              <p:grpSpPr>
                <a:xfrm>
                  <a:off x="5668659" y="1714000"/>
                  <a:ext cx="193488" cy="227433"/>
                  <a:chOff x="5668659" y="1714000"/>
                  <a:chExt cx="193488" cy="227433"/>
                </a:xfrm>
              </p:grpSpPr>
              <p:sp>
                <p:nvSpPr>
                  <p:cNvPr id="1682" name="Google Shape;1682;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3" name="Google Shape;1683;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684" name="Google Shape;1684;g1ef489c575a_2_923"/>
              <p:cNvGrpSpPr/>
              <p:nvPr/>
            </p:nvGrpSpPr>
            <p:grpSpPr>
              <a:xfrm>
                <a:off x="608609" y="2511879"/>
                <a:ext cx="458224" cy="227991"/>
                <a:chOff x="5668659" y="1713442"/>
                <a:chExt cx="458224" cy="227991"/>
              </a:xfrm>
            </p:grpSpPr>
            <p:grpSp>
              <p:nvGrpSpPr>
                <p:cNvPr id="1685" name="Google Shape;1685;g1ef489c575a_2_923"/>
                <p:cNvGrpSpPr/>
                <p:nvPr/>
              </p:nvGrpSpPr>
              <p:grpSpPr>
                <a:xfrm>
                  <a:off x="5802485" y="1713507"/>
                  <a:ext cx="188680" cy="227926"/>
                  <a:chOff x="5802485" y="1713507"/>
                  <a:chExt cx="188680" cy="227926"/>
                </a:xfrm>
              </p:grpSpPr>
              <p:sp>
                <p:nvSpPr>
                  <p:cNvPr id="1686" name="Google Shape;1686;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7" name="Google Shape;1687;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88" name="Google Shape;1688;g1ef489c575a_2_923"/>
                <p:cNvGrpSpPr/>
                <p:nvPr/>
              </p:nvGrpSpPr>
              <p:grpSpPr>
                <a:xfrm>
                  <a:off x="5936312" y="1713442"/>
                  <a:ext cx="190571" cy="227991"/>
                  <a:chOff x="5936312" y="1713442"/>
                  <a:chExt cx="190571" cy="227991"/>
                </a:xfrm>
              </p:grpSpPr>
              <p:sp>
                <p:nvSpPr>
                  <p:cNvPr id="1689" name="Google Shape;1689;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0" name="Google Shape;1690;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1" name="Google Shape;1691;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92" name="Google Shape;1692;g1ef489c575a_2_923"/>
                <p:cNvGrpSpPr/>
                <p:nvPr/>
              </p:nvGrpSpPr>
              <p:grpSpPr>
                <a:xfrm>
                  <a:off x="5668659" y="1714000"/>
                  <a:ext cx="193488" cy="227433"/>
                  <a:chOff x="5668659" y="1714000"/>
                  <a:chExt cx="193488" cy="227433"/>
                </a:xfrm>
              </p:grpSpPr>
              <p:sp>
                <p:nvSpPr>
                  <p:cNvPr id="1693" name="Google Shape;1693;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4" name="Google Shape;1694;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695" name="Google Shape;1695;g1ef489c575a_2_923"/>
              <p:cNvGrpSpPr/>
              <p:nvPr/>
            </p:nvGrpSpPr>
            <p:grpSpPr>
              <a:xfrm>
                <a:off x="608609" y="2370079"/>
                <a:ext cx="458224" cy="227991"/>
                <a:chOff x="5668659" y="1713442"/>
                <a:chExt cx="458224" cy="227991"/>
              </a:xfrm>
            </p:grpSpPr>
            <p:grpSp>
              <p:nvGrpSpPr>
                <p:cNvPr id="1696" name="Google Shape;1696;g1ef489c575a_2_923"/>
                <p:cNvGrpSpPr/>
                <p:nvPr/>
              </p:nvGrpSpPr>
              <p:grpSpPr>
                <a:xfrm>
                  <a:off x="5802485" y="1713507"/>
                  <a:ext cx="188680" cy="227926"/>
                  <a:chOff x="5802485" y="1713507"/>
                  <a:chExt cx="188680" cy="227926"/>
                </a:xfrm>
              </p:grpSpPr>
              <p:sp>
                <p:nvSpPr>
                  <p:cNvPr id="1697" name="Google Shape;1697;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8" name="Google Shape;1698;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99" name="Google Shape;1699;g1ef489c575a_2_923"/>
                <p:cNvGrpSpPr/>
                <p:nvPr/>
              </p:nvGrpSpPr>
              <p:grpSpPr>
                <a:xfrm>
                  <a:off x="5936312" y="1713442"/>
                  <a:ext cx="190571" cy="227991"/>
                  <a:chOff x="5936312" y="1713442"/>
                  <a:chExt cx="190571" cy="227991"/>
                </a:xfrm>
              </p:grpSpPr>
              <p:sp>
                <p:nvSpPr>
                  <p:cNvPr id="1700" name="Google Shape;1700;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1" name="Google Shape;1701;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2" name="Google Shape;1702;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03" name="Google Shape;1703;g1ef489c575a_2_923"/>
                <p:cNvGrpSpPr/>
                <p:nvPr/>
              </p:nvGrpSpPr>
              <p:grpSpPr>
                <a:xfrm>
                  <a:off x="5668659" y="1714000"/>
                  <a:ext cx="193488" cy="227433"/>
                  <a:chOff x="5668659" y="1714000"/>
                  <a:chExt cx="193488" cy="227433"/>
                </a:xfrm>
              </p:grpSpPr>
              <p:sp>
                <p:nvSpPr>
                  <p:cNvPr id="1704" name="Google Shape;1704;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5" name="Google Shape;1705;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1706" name="Google Shape;1706;g1ef489c575a_2_923"/>
            <p:cNvGrpSpPr/>
            <p:nvPr/>
          </p:nvGrpSpPr>
          <p:grpSpPr>
            <a:xfrm>
              <a:off x="506259" y="2485404"/>
              <a:ext cx="458224" cy="523616"/>
              <a:chOff x="608609" y="2370079"/>
              <a:chExt cx="458224" cy="523616"/>
            </a:xfrm>
          </p:grpSpPr>
          <p:grpSp>
            <p:nvGrpSpPr>
              <p:cNvPr id="1707" name="Google Shape;1707;g1ef489c575a_2_923"/>
              <p:cNvGrpSpPr/>
              <p:nvPr/>
            </p:nvGrpSpPr>
            <p:grpSpPr>
              <a:xfrm>
                <a:off x="608609" y="2665704"/>
                <a:ext cx="458224" cy="227991"/>
                <a:chOff x="5668659" y="1713442"/>
                <a:chExt cx="458224" cy="227991"/>
              </a:xfrm>
            </p:grpSpPr>
            <p:grpSp>
              <p:nvGrpSpPr>
                <p:cNvPr id="1708" name="Google Shape;1708;g1ef489c575a_2_923"/>
                <p:cNvGrpSpPr/>
                <p:nvPr/>
              </p:nvGrpSpPr>
              <p:grpSpPr>
                <a:xfrm>
                  <a:off x="5802485" y="1713507"/>
                  <a:ext cx="188680" cy="227926"/>
                  <a:chOff x="5802485" y="1713507"/>
                  <a:chExt cx="188680" cy="227926"/>
                </a:xfrm>
              </p:grpSpPr>
              <p:sp>
                <p:nvSpPr>
                  <p:cNvPr id="1709" name="Google Shape;1709;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0" name="Google Shape;1710;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11" name="Google Shape;1711;g1ef489c575a_2_923"/>
                <p:cNvGrpSpPr/>
                <p:nvPr/>
              </p:nvGrpSpPr>
              <p:grpSpPr>
                <a:xfrm>
                  <a:off x="5936312" y="1713442"/>
                  <a:ext cx="190571" cy="227991"/>
                  <a:chOff x="5936312" y="1713442"/>
                  <a:chExt cx="190571" cy="227991"/>
                </a:xfrm>
              </p:grpSpPr>
              <p:sp>
                <p:nvSpPr>
                  <p:cNvPr id="1712" name="Google Shape;1712;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3" name="Google Shape;1713;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4" name="Google Shape;1714;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15" name="Google Shape;1715;g1ef489c575a_2_923"/>
                <p:cNvGrpSpPr/>
                <p:nvPr/>
              </p:nvGrpSpPr>
              <p:grpSpPr>
                <a:xfrm>
                  <a:off x="5668659" y="1714000"/>
                  <a:ext cx="193488" cy="227433"/>
                  <a:chOff x="5668659" y="1714000"/>
                  <a:chExt cx="193488" cy="227433"/>
                </a:xfrm>
              </p:grpSpPr>
              <p:sp>
                <p:nvSpPr>
                  <p:cNvPr id="1716" name="Google Shape;1716;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7" name="Google Shape;1717;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718" name="Google Shape;1718;g1ef489c575a_2_923"/>
              <p:cNvGrpSpPr/>
              <p:nvPr/>
            </p:nvGrpSpPr>
            <p:grpSpPr>
              <a:xfrm>
                <a:off x="608609" y="2511879"/>
                <a:ext cx="458224" cy="227991"/>
                <a:chOff x="5668659" y="1713442"/>
                <a:chExt cx="458224" cy="227991"/>
              </a:xfrm>
            </p:grpSpPr>
            <p:grpSp>
              <p:nvGrpSpPr>
                <p:cNvPr id="1719" name="Google Shape;1719;g1ef489c575a_2_923"/>
                <p:cNvGrpSpPr/>
                <p:nvPr/>
              </p:nvGrpSpPr>
              <p:grpSpPr>
                <a:xfrm>
                  <a:off x="5802485" y="1713507"/>
                  <a:ext cx="188680" cy="227926"/>
                  <a:chOff x="5802485" y="1713507"/>
                  <a:chExt cx="188680" cy="227926"/>
                </a:xfrm>
              </p:grpSpPr>
              <p:sp>
                <p:nvSpPr>
                  <p:cNvPr id="1720" name="Google Shape;1720;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1" name="Google Shape;1721;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22" name="Google Shape;1722;g1ef489c575a_2_923"/>
                <p:cNvGrpSpPr/>
                <p:nvPr/>
              </p:nvGrpSpPr>
              <p:grpSpPr>
                <a:xfrm>
                  <a:off x="5936312" y="1713442"/>
                  <a:ext cx="190571" cy="227991"/>
                  <a:chOff x="5936312" y="1713442"/>
                  <a:chExt cx="190571" cy="227991"/>
                </a:xfrm>
              </p:grpSpPr>
              <p:sp>
                <p:nvSpPr>
                  <p:cNvPr id="1723" name="Google Shape;1723;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4" name="Google Shape;1724;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5" name="Google Shape;1725;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6" name="Google Shape;1726;g1ef489c575a_2_923"/>
                <p:cNvGrpSpPr/>
                <p:nvPr/>
              </p:nvGrpSpPr>
              <p:grpSpPr>
                <a:xfrm>
                  <a:off x="5668659" y="1714000"/>
                  <a:ext cx="193488" cy="227433"/>
                  <a:chOff x="5668659" y="1714000"/>
                  <a:chExt cx="193488" cy="227433"/>
                </a:xfrm>
              </p:grpSpPr>
              <p:sp>
                <p:nvSpPr>
                  <p:cNvPr id="1727" name="Google Shape;1727;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8" name="Google Shape;1728;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1729" name="Google Shape;1729;g1ef489c575a_2_923"/>
              <p:cNvGrpSpPr/>
              <p:nvPr/>
            </p:nvGrpSpPr>
            <p:grpSpPr>
              <a:xfrm>
                <a:off x="608609" y="2370079"/>
                <a:ext cx="458224" cy="227991"/>
                <a:chOff x="5668659" y="1713442"/>
                <a:chExt cx="458224" cy="227991"/>
              </a:xfrm>
            </p:grpSpPr>
            <p:grpSp>
              <p:nvGrpSpPr>
                <p:cNvPr id="1730" name="Google Shape;1730;g1ef489c575a_2_923"/>
                <p:cNvGrpSpPr/>
                <p:nvPr/>
              </p:nvGrpSpPr>
              <p:grpSpPr>
                <a:xfrm>
                  <a:off x="5802485" y="1713507"/>
                  <a:ext cx="188680" cy="227926"/>
                  <a:chOff x="5802485" y="1713507"/>
                  <a:chExt cx="188680" cy="227926"/>
                </a:xfrm>
              </p:grpSpPr>
              <p:sp>
                <p:nvSpPr>
                  <p:cNvPr id="1731" name="Google Shape;1731;g1ef489c575a_2_92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2" name="Google Shape;1732;g1ef489c575a_2_92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33" name="Google Shape;1733;g1ef489c575a_2_923"/>
                <p:cNvGrpSpPr/>
                <p:nvPr/>
              </p:nvGrpSpPr>
              <p:grpSpPr>
                <a:xfrm>
                  <a:off x="5936312" y="1713442"/>
                  <a:ext cx="190571" cy="227991"/>
                  <a:chOff x="5936312" y="1713442"/>
                  <a:chExt cx="190571" cy="227991"/>
                </a:xfrm>
              </p:grpSpPr>
              <p:sp>
                <p:nvSpPr>
                  <p:cNvPr id="1734" name="Google Shape;1734;g1ef489c575a_2_92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5" name="Google Shape;1735;g1ef489c575a_2_92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6" name="Google Shape;1736;g1ef489c575a_2_92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37" name="Google Shape;1737;g1ef489c575a_2_923"/>
                <p:cNvGrpSpPr/>
                <p:nvPr/>
              </p:nvGrpSpPr>
              <p:grpSpPr>
                <a:xfrm>
                  <a:off x="5668659" y="1714000"/>
                  <a:ext cx="193488" cy="227433"/>
                  <a:chOff x="5668659" y="1714000"/>
                  <a:chExt cx="193488" cy="227433"/>
                </a:xfrm>
              </p:grpSpPr>
              <p:sp>
                <p:nvSpPr>
                  <p:cNvPr id="1738" name="Google Shape;1738;g1ef489c575a_2_92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9" name="Google Shape;1739;g1ef489c575a_2_92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cxnSp>
        <p:nvCxnSpPr>
          <p:cNvPr id="1740" name="Google Shape;1740;g1ef489c575a_2_923"/>
          <p:cNvCxnSpPr>
            <a:endCxn id="1529" idx="1"/>
          </p:cNvCxnSpPr>
          <p:nvPr/>
        </p:nvCxnSpPr>
        <p:spPr>
          <a:xfrm flipH="1" rot="10800000">
            <a:off x="8955592" y="2360731"/>
            <a:ext cx="752400" cy="81600"/>
          </a:xfrm>
          <a:prstGeom prst="curvedConnector3">
            <a:avLst>
              <a:gd fmla="val 50000" name="adj1"/>
            </a:avLst>
          </a:prstGeom>
          <a:noFill/>
          <a:ln cap="flat" cmpd="sng" w="19050">
            <a:solidFill>
              <a:srgbClr val="F4CCCC"/>
            </a:solidFill>
            <a:prstDash val="solid"/>
            <a:round/>
            <a:headEnd len="sm" w="sm" type="none"/>
            <a:tailEnd len="med" w="med" type="triangle"/>
          </a:ln>
        </p:spPr>
      </p:cxnSp>
      <p:sp>
        <p:nvSpPr>
          <p:cNvPr id="1741" name="Google Shape;1741;g1ef489c575a_2_923"/>
          <p:cNvSpPr txBox="1"/>
          <p:nvPr/>
        </p:nvSpPr>
        <p:spPr>
          <a:xfrm>
            <a:off x="5843510" y="4682795"/>
            <a:ext cx="16631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Vanilla Convolution</a:t>
            </a:r>
            <a:endParaRPr sz="1400">
              <a:solidFill>
                <a:schemeClr val="dk1"/>
              </a:solidFill>
              <a:latin typeface="Calibri"/>
              <a:ea typeface="Calibri"/>
              <a:cs typeface="Calibri"/>
              <a:sym typeface="Calibri"/>
            </a:endParaRPr>
          </a:p>
        </p:txBody>
      </p:sp>
      <p:sp>
        <p:nvSpPr>
          <p:cNvPr id="1742" name="Google Shape;1742;g1ef489c575a_2_923"/>
          <p:cNvSpPr txBox="1"/>
          <p:nvPr/>
        </p:nvSpPr>
        <p:spPr>
          <a:xfrm>
            <a:off x="8547298" y="5275472"/>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Depth-wise separate convolution</a:t>
            </a:r>
            <a:endParaRPr sz="1400">
              <a:solidFill>
                <a:schemeClr val="dk1"/>
              </a:solidFill>
              <a:latin typeface="Calibri"/>
              <a:ea typeface="Calibri"/>
              <a:cs typeface="Calibri"/>
              <a:sym typeface="Calibri"/>
            </a:endParaRPr>
          </a:p>
        </p:txBody>
      </p:sp>
      <p:sp>
        <p:nvSpPr>
          <p:cNvPr id="1743" name="Google Shape;1743;g1ef489c575a_2_923"/>
          <p:cNvSpPr txBox="1"/>
          <p:nvPr/>
        </p:nvSpPr>
        <p:spPr>
          <a:xfrm>
            <a:off x="8780325" y="4645445"/>
            <a:ext cx="10893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Depth-wise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convolution</a:t>
            </a:r>
            <a:endParaRPr sz="1400">
              <a:solidFill>
                <a:schemeClr val="dk1"/>
              </a:solidFill>
              <a:latin typeface="Calibri"/>
              <a:ea typeface="Calibri"/>
              <a:cs typeface="Calibri"/>
              <a:sym typeface="Calibri"/>
            </a:endParaRPr>
          </a:p>
        </p:txBody>
      </p:sp>
      <p:sp>
        <p:nvSpPr>
          <p:cNvPr id="1744" name="Google Shape;1744;g1ef489c575a_2_923"/>
          <p:cNvSpPr txBox="1"/>
          <p:nvPr/>
        </p:nvSpPr>
        <p:spPr>
          <a:xfrm>
            <a:off x="9944075" y="4681144"/>
            <a:ext cx="10893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Point-wise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convolution</a:t>
            </a:r>
            <a:endParaRPr sz="1400">
              <a:solidFill>
                <a:schemeClr val="dk1"/>
              </a:solidFill>
              <a:latin typeface="Calibri"/>
              <a:ea typeface="Calibri"/>
              <a:cs typeface="Calibri"/>
              <a:sym typeface="Calibri"/>
            </a:endParaRPr>
          </a:p>
        </p:txBody>
      </p:sp>
      <p:sp>
        <p:nvSpPr>
          <p:cNvPr id="1745" name="Google Shape;1745;g1ef489c575a_2_923"/>
          <p:cNvSpPr/>
          <p:nvPr/>
        </p:nvSpPr>
        <p:spPr>
          <a:xfrm rot="5400000">
            <a:off x="9210715" y="3994620"/>
            <a:ext cx="200285" cy="1181243"/>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g1ef489c575a_2_923"/>
          <p:cNvSpPr/>
          <p:nvPr/>
        </p:nvSpPr>
        <p:spPr>
          <a:xfrm rot="5400000">
            <a:off x="10328490" y="4156499"/>
            <a:ext cx="200285" cy="863968"/>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g1ef489c575a_2_923"/>
          <p:cNvSpPr/>
          <p:nvPr/>
        </p:nvSpPr>
        <p:spPr>
          <a:xfrm rot="5400000">
            <a:off x="9712209" y="4108026"/>
            <a:ext cx="200285" cy="2203422"/>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g1ef489c575a_2_923"/>
          <p:cNvSpPr/>
          <p:nvPr/>
        </p:nvSpPr>
        <p:spPr>
          <a:xfrm rot="5400000">
            <a:off x="6514456" y="4063742"/>
            <a:ext cx="200285" cy="1026521"/>
          </a:xfrm>
          <a:prstGeom prst="rightBrace">
            <a:avLst>
              <a:gd fmla="val 8333" name="adj1"/>
              <a:gd fmla="val 48689"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g1ef489c575a_2_923"/>
          <p:cNvSpPr txBox="1"/>
          <p:nvPr/>
        </p:nvSpPr>
        <p:spPr>
          <a:xfrm>
            <a:off x="920895" y="1239352"/>
            <a:ext cx="9284701" cy="723935"/>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0" name="Google Shape;1750;g1ef489c575a_2_923"/>
          <p:cNvSpPr txBox="1"/>
          <p:nvPr/>
        </p:nvSpPr>
        <p:spPr>
          <a:xfrm>
            <a:off x="920895" y="1897235"/>
            <a:ext cx="4826462" cy="468559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1751" name="Google Shape;1751;g1ef489c575a_2_923"/>
          <p:cNvPicPr preferRelativeResize="0"/>
          <p:nvPr/>
        </p:nvPicPr>
        <p:blipFill rotWithShape="1">
          <a:blip r:embed="rId3">
            <a:alphaModFix/>
          </a:blip>
          <a:srcRect b="0" l="0" r="0" t="0"/>
          <a:stretch/>
        </p:blipFill>
        <p:spPr>
          <a:xfrm>
            <a:off x="990488" y="2104349"/>
            <a:ext cx="4168774" cy="280270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g1ef489c575a_2_1169"/>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MobileNet (2017)</a:t>
            </a:r>
            <a:endParaRPr/>
          </a:p>
        </p:txBody>
      </p:sp>
      <p:sp>
        <p:nvSpPr>
          <p:cNvPr id="1757" name="Google Shape;1757;g1ef489c575a_2_1169"/>
          <p:cNvSpPr txBox="1"/>
          <p:nvPr/>
        </p:nvSpPr>
        <p:spPr>
          <a:xfrm>
            <a:off x="920895" y="1239352"/>
            <a:ext cx="9284701" cy="72393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1" i="1" lang="en-US" sz="2800">
                <a:solidFill>
                  <a:schemeClr val="dk1"/>
                </a:solidFill>
                <a:latin typeface="Calibri"/>
                <a:ea typeface="Calibri"/>
                <a:cs typeface="Calibri"/>
                <a:sym typeface="Calibri"/>
              </a:rPr>
              <a:t>Results:</a:t>
            </a:r>
            <a:endParaRPr/>
          </a:p>
        </p:txBody>
      </p:sp>
      <p:pic>
        <p:nvPicPr>
          <p:cNvPr id="1758" name="Google Shape;1758;g1ef489c575a_2_1169"/>
          <p:cNvPicPr preferRelativeResize="0"/>
          <p:nvPr/>
        </p:nvPicPr>
        <p:blipFill rotWithShape="1">
          <a:blip r:embed="rId3">
            <a:alphaModFix/>
          </a:blip>
          <a:srcRect b="0" l="0" r="0" t="0"/>
          <a:stretch/>
        </p:blipFill>
        <p:spPr>
          <a:xfrm>
            <a:off x="3470140" y="1692185"/>
            <a:ext cx="5251720" cy="347362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g265fb8f293c_2_50"/>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Summary of CNN part</a:t>
            </a:r>
            <a:endParaRPr/>
          </a:p>
        </p:txBody>
      </p:sp>
      <p:sp>
        <p:nvSpPr>
          <p:cNvPr id="1764" name="Google Shape;1764;g265fb8f293c_2_50"/>
          <p:cNvSpPr txBox="1"/>
          <p:nvPr/>
        </p:nvSpPr>
        <p:spPr>
          <a:xfrm>
            <a:off x="920895" y="1239352"/>
            <a:ext cx="10897826" cy="491572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LeNet-5: </a:t>
            </a:r>
            <a:r>
              <a:rPr b="0" i="1" lang="en-US" sz="2800" u="none" cap="none" strike="noStrike">
                <a:solidFill>
                  <a:schemeClr val="dk1"/>
                </a:solidFill>
                <a:latin typeface="Calibri"/>
                <a:ea typeface="Calibri"/>
                <a:cs typeface="Calibri"/>
                <a:sym typeface="Calibri"/>
              </a:rPr>
              <a:t>First CNN network</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AlexNet: </a:t>
            </a:r>
            <a:r>
              <a:rPr b="0" i="0" lang="en-US" sz="2800" u="none" cap="none" strike="noStrike">
                <a:solidFill>
                  <a:schemeClr val="dk1"/>
                </a:solidFill>
                <a:latin typeface="Calibri"/>
                <a:ea typeface="Calibri"/>
                <a:cs typeface="Calibri"/>
                <a:sym typeface="Calibri"/>
              </a:rPr>
              <a:t>First CNN network on GPU.</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VGGNet</a:t>
            </a:r>
            <a:r>
              <a:rPr b="0" i="0" lang="en-US" sz="2800" u="none" cap="none" strike="noStrike">
                <a:solidFill>
                  <a:schemeClr val="dk1"/>
                </a:solidFill>
                <a:latin typeface="Calibri"/>
                <a:ea typeface="Calibri"/>
                <a:cs typeface="Calibri"/>
                <a:sym typeface="Calibri"/>
              </a:rPr>
              <a:t>: Increasing model depth via repeating blocks</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ResNet: </a:t>
            </a:r>
            <a:r>
              <a:rPr b="0" i="0" lang="en-US" sz="2800" u="none" cap="none" strike="noStrike">
                <a:solidFill>
                  <a:schemeClr val="dk1"/>
                </a:solidFill>
                <a:latin typeface="Calibri"/>
                <a:ea typeface="Calibri"/>
                <a:cs typeface="Calibri"/>
                <a:sym typeface="Calibri"/>
              </a:rPr>
              <a:t>Residual connection enable deeper network</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DenseNet:</a:t>
            </a:r>
            <a:r>
              <a:rPr b="0" i="0" lang="en-US" sz="2800" u="none" cap="none" strike="noStrike">
                <a:solidFill>
                  <a:schemeClr val="dk1"/>
                </a:solidFill>
                <a:latin typeface="Calibri"/>
                <a:ea typeface="Calibri"/>
                <a:cs typeface="Calibri"/>
                <a:sym typeface="Calibri"/>
              </a:rPr>
              <a:t> Residual connection across all layers</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GoogLeNet/Inception:</a:t>
            </a:r>
            <a:r>
              <a:rPr b="0" i="0" lang="en-US" sz="2800" u="none" cap="none" strike="noStrike">
                <a:solidFill>
                  <a:schemeClr val="dk1"/>
                </a:solidFill>
                <a:latin typeface="Calibri"/>
                <a:ea typeface="Calibri"/>
                <a:cs typeface="Calibri"/>
                <a:sym typeface="Calibri"/>
              </a:rPr>
              <a:t> Wider network via “split-transformation-merge”</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ResNeXt:</a:t>
            </a:r>
            <a:r>
              <a:rPr b="0" i="0" lang="en-US" sz="2800" u="none" cap="none" strike="noStrike">
                <a:solidFill>
                  <a:schemeClr val="dk1"/>
                </a:solidFill>
                <a:latin typeface="Calibri"/>
                <a:ea typeface="Calibri"/>
                <a:cs typeface="Calibri"/>
                <a:sym typeface="Calibri"/>
              </a:rPr>
              <a:t> ResNet with VGG-style “split-transformation-merge”</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ConNeXt:</a:t>
            </a:r>
            <a:r>
              <a:rPr b="0" i="0" lang="en-US" sz="2800" u="none" cap="none" strike="noStrike">
                <a:solidFill>
                  <a:schemeClr val="dk1"/>
                </a:solidFill>
                <a:latin typeface="Calibri"/>
                <a:ea typeface="Calibri"/>
                <a:cs typeface="Calibri"/>
                <a:sym typeface="Calibri"/>
              </a:rPr>
              <a:t> CNN network with modern design techniques.</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U-Net:</a:t>
            </a:r>
            <a:r>
              <a:rPr b="0" i="0" lang="en-US" sz="2800" u="none" cap="none" strike="noStrike">
                <a:solidFill>
                  <a:schemeClr val="dk1"/>
                </a:solidFill>
                <a:latin typeface="Calibri"/>
                <a:ea typeface="Calibri"/>
                <a:cs typeface="Calibri"/>
                <a:sym typeface="Calibri"/>
              </a:rPr>
              <a:t> CNN network for image segmentation</a:t>
            </a:r>
            <a:endParaRPr/>
          </a:p>
          <a:p>
            <a:pPr indent="-228600" lvl="0" marL="228600" marR="0" rtl="0" algn="l">
              <a:lnSpc>
                <a:spcPct val="90000"/>
              </a:lnSpc>
              <a:spcBef>
                <a:spcPts val="0"/>
              </a:spcBef>
              <a:spcAft>
                <a:spcPts val="0"/>
              </a:spcAft>
              <a:buClr>
                <a:schemeClr val="dk1"/>
              </a:buClr>
              <a:buSzPts val="2800"/>
              <a:buFont typeface="Arial"/>
              <a:buChar char="•"/>
            </a:pPr>
            <a:r>
              <a:rPr b="1" i="1" lang="en-US" sz="2800" u="none" cap="none" strike="noStrike">
                <a:solidFill>
                  <a:schemeClr val="dk1"/>
                </a:solidFill>
                <a:latin typeface="Calibri"/>
                <a:ea typeface="Calibri"/>
                <a:cs typeface="Calibri"/>
                <a:sym typeface="Calibri"/>
              </a:rPr>
              <a:t>MobileNet:</a:t>
            </a:r>
            <a:r>
              <a:rPr b="0" i="0" lang="en-US" sz="2800" u="none" cap="none" strike="noStrike">
                <a:solidFill>
                  <a:schemeClr val="dk1"/>
                </a:solidFill>
                <a:latin typeface="Calibri"/>
                <a:ea typeface="Calibri"/>
                <a:cs typeface="Calibri"/>
                <a:sym typeface="Calibri"/>
              </a:rPr>
              <a:t> More cost-effective CNN network via depth-separate CNN.</a:t>
            </a:r>
            <a:endParaRPr/>
          </a:p>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g265fb8f293c_2_56"/>
          <p:cNvSpPr txBox="1"/>
          <p:nvPr>
            <p:ph type="title"/>
          </p:nvPr>
        </p:nvSpPr>
        <p:spPr>
          <a:xfrm>
            <a:off x="838200" y="136526"/>
            <a:ext cx="10515600" cy="90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Summary of CNN part</a:t>
            </a:r>
            <a:endParaRPr/>
          </a:p>
        </p:txBody>
      </p:sp>
      <p:sp>
        <p:nvSpPr>
          <p:cNvPr id="1770" name="Google Shape;1770;g265fb8f293c_2_56"/>
          <p:cNvSpPr/>
          <p:nvPr/>
        </p:nvSpPr>
        <p:spPr>
          <a:xfrm>
            <a:off x="1271174" y="1406211"/>
            <a:ext cx="1117545" cy="487041"/>
          </a:xfrm>
          <a:prstGeom prst="roundRect">
            <a:avLst>
              <a:gd fmla="val 30977" name="adj"/>
            </a:avLst>
          </a:prstGeom>
          <a:gradFill>
            <a:gsLst>
              <a:gs pos="0">
                <a:srgbClr val="D8EDBA">
                  <a:alpha val="57254"/>
                </a:srgbClr>
              </a:gs>
              <a:gs pos="100000">
                <a:srgbClr val="FE9696">
                  <a:alpha val="73333"/>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LeNet-5</a:t>
            </a:r>
            <a:endParaRPr b="0" i="0" sz="1400" u="none" cap="none" strike="noStrike">
              <a:solidFill>
                <a:srgbClr val="000000"/>
              </a:solidFill>
              <a:latin typeface="Arial"/>
              <a:ea typeface="Arial"/>
              <a:cs typeface="Arial"/>
              <a:sym typeface="Arial"/>
            </a:endParaRPr>
          </a:p>
        </p:txBody>
      </p:sp>
      <p:sp>
        <p:nvSpPr>
          <p:cNvPr id="1771" name="Google Shape;1771;g265fb8f293c_2_56"/>
          <p:cNvSpPr/>
          <p:nvPr/>
        </p:nvSpPr>
        <p:spPr>
          <a:xfrm>
            <a:off x="2736684" y="1406209"/>
            <a:ext cx="1117545" cy="487041"/>
          </a:xfrm>
          <a:prstGeom prst="roundRect">
            <a:avLst>
              <a:gd fmla="val 30977" name="adj"/>
            </a:avLst>
          </a:prstGeom>
          <a:gradFill>
            <a:gsLst>
              <a:gs pos="0">
                <a:srgbClr val="D8EDBA">
                  <a:alpha val="57254"/>
                </a:srgbClr>
              </a:gs>
              <a:gs pos="100000">
                <a:srgbClr val="FE9696">
                  <a:alpha val="73333"/>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AlexNet</a:t>
            </a:r>
            <a:endParaRPr b="0" i="0" sz="1400" u="none" cap="none" strike="noStrike">
              <a:solidFill>
                <a:srgbClr val="000000"/>
              </a:solidFill>
              <a:latin typeface="Arial"/>
              <a:ea typeface="Arial"/>
              <a:cs typeface="Arial"/>
              <a:sym typeface="Arial"/>
            </a:endParaRPr>
          </a:p>
        </p:txBody>
      </p:sp>
      <p:sp>
        <p:nvSpPr>
          <p:cNvPr id="1772" name="Google Shape;1772;g265fb8f293c_2_56"/>
          <p:cNvSpPr/>
          <p:nvPr/>
        </p:nvSpPr>
        <p:spPr>
          <a:xfrm>
            <a:off x="4202194" y="1406208"/>
            <a:ext cx="1117545" cy="487041"/>
          </a:xfrm>
          <a:prstGeom prst="roundRect">
            <a:avLst>
              <a:gd fmla="val 30977" name="adj"/>
            </a:avLst>
          </a:prstGeom>
          <a:gradFill>
            <a:gsLst>
              <a:gs pos="0">
                <a:srgbClr val="D8EDBA">
                  <a:alpha val="57254"/>
                </a:srgbClr>
              </a:gs>
              <a:gs pos="100000">
                <a:srgbClr val="FE9696">
                  <a:alpha val="73333"/>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VGGNet</a:t>
            </a:r>
            <a:endParaRPr b="0" i="0" sz="1400" u="none" cap="none" strike="noStrike">
              <a:solidFill>
                <a:srgbClr val="000000"/>
              </a:solidFill>
              <a:latin typeface="Arial"/>
              <a:ea typeface="Arial"/>
              <a:cs typeface="Arial"/>
              <a:sym typeface="Arial"/>
            </a:endParaRPr>
          </a:p>
        </p:txBody>
      </p:sp>
      <p:sp>
        <p:nvSpPr>
          <p:cNvPr id="1773" name="Google Shape;1773;g265fb8f293c_2_56"/>
          <p:cNvSpPr/>
          <p:nvPr/>
        </p:nvSpPr>
        <p:spPr>
          <a:xfrm>
            <a:off x="5667704" y="1406207"/>
            <a:ext cx="1117545" cy="487041"/>
          </a:xfrm>
          <a:prstGeom prst="roundRect">
            <a:avLst>
              <a:gd fmla="val 30977" name="adj"/>
            </a:avLst>
          </a:prstGeom>
          <a:gradFill>
            <a:gsLst>
              <a:gs pos="0">
                <a:srgbClr val="D8EDBA">
                  <a:alpha val="57254"/>
                </a:srgbClr>
              </a:gs>
              <a:gs pos="100000">
                <a:srgbClr val="FE9696">
                  <a:alpha val="73333"/>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ResNet</a:t>
            </a:r>
            <a:endParaRPr b="0" i="0" sz="1400" u="none" cap="none" strike="noStrike">
              <a:solidFill>
                <a:srgbClr val="000000"/>
              </a:solidFill>
              <a:latin typeface="Arial"/>
              <a:ea typeface="Arial"/>
              <a:cs typeface="Arial"/>
              <a:sym typeface="Arial"/>
            </a:endParaRPr>
          </a:p>
        </p:txBody>
      </p:sp>
      <p:sp>
        <p:nvSpPr>
          <p:cNvPr id="1774" name="Google Shape;1774;g265fb8f293c_2_56"/>
          <p:cNvSpPr/>
          <p:nvPr/>
        </p:nvSpPr>
        <p:spPr>
          <a:xfrm>
            <a:off x="7133214" y="1406206"/>
            <a:ext cx="1117545" cy="487041"/>
          </a:xfrm>
          <a:prstGeom prst="roundRect">
            <a:avLst>
              <a:gd fmla="val 30977" name="adj"/>
            </a:avLst>
          </a:prstGeom>
          <a:gradFill>
            <a:gsLst>
              <a:gs pos="0">
                <a:srgbClr val="D8EDBA">
                  <a:alpha val="57254"/>
                </a:srgbClr>
              </a:gs>
              <a:gs pos="100000">
                <a:srgbClr val="FE9696">
                  <a:alpha val="73333"/>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DenseNet</a:t>
            </a:r>
            <a:endParaRPr b="0" i="0" sz="1400" u="none" cap="none" strike="noStrike">
              <a:solidFill>
                <a:srgbClr val="000000"/>
              </a:solidFill>
              <a:latin typeface="Arial"/>
              <a:ea typeface="Arial"/>
              <a:cs typeface="Arial"/>
              <a:sym typeface="Arial"/>
            </a:endParaRPr>
          </a:p>
        </p:txBody>
      </p:sp>
      <p:sp>
        <p:nvSpPr>
          <p:cNvPr id="1775" name="Google Shape;1775;g265fb8f293c_2_56"/>
          <p:cNvSpPr txBox="1"/>
          <p:nvPr/>
        </p:nvSpPr>
        <p:spPr>
          <a:xfrm>
            <a:off x="1201832" y="1022345"/>
            <a:ext cx="11592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Before 2012</a:t>
            </a:r>
            <a:endParaRPr b="0" i="0" sz="1400" u="none" cap="none" strike="noStrike">
              <a:solidFill>
                <a:srgbClr val="000000"/>
              </a:solidFill>
              <a:latin typeface="Arial"/>
              <a:ea typeface="Arial"/>
              <a:cs typeface="Arial"/>
              <a:sym typeface="Arial"/>
            </a:endParaRPr>
          </a:p>
        </p:txBody>
      </p:sp>
      <p:sp>
        <p:nvSpPr>
          <p:cNvPr id="1776" name="Google Shape;1776;g265fb8f293c_2_56"/>
          <p:cNvSpPr txBox="1"/>
          <p:nvPr/>
        </p:nvSpPr>
        <p:spPr>
          <a:xfrm>
            <a:off x="3004350" y="1026059"/>
            <a:ext cx="58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2012</a:t>
            </a:r>
            <a:endParaRPr b="0" i="0" sz="1400" u="none" cap="none" strike="noStrike">
              <a:solidFill>
                <a:srgbClr val="000000"/>
              </a:solidFill>
              <a:latin typeface="Arial"/>
              <a:ea typeface="Arial"/>
              <a:cs typeface="Arial"/>
              <a:sym typeface="Arial"/>
            </a:endParaRPr>
          </a:p>
        </p:txBody>
      </p:sp>
      <p:sp>
        <p:nvSpPr>
          <p:cNvPr id="1777" name="Google Shape;1777;g265fb8f293c_2_56"/>
          <p:cNvSpPr txBox="1"/>
          <p:nvPr/>
        </p:nvSpPr>
        <p:spPr>
          <a:xfrm>
            <a:off x="4469860" y="1022807"/>
            <a:ext cx="58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2014</a:t>
            </a:r>
            <a:endParaRPr b="0" i="0" sz="1400" u="none" cap="none" strike="noStrike">
              <a:solidFill>
                <a:srgbClr val="000000"/>
              </a:solidFill>
              <a:latin typeface="Arial"/>
              <a:ea typeface="Arial"/>
              <a:cs typeface="Arial"/>
              <a:sym typeface="Arial"/>
            </a:endParaRPr>
          </a:p>
        </p:txBody>
      </p:sp>
      <p:sp>
        <p:nvSpPr>
          <p:cNvPr id="1778" name="Google Shape;1778;g265fb8f293c_2_56"/>
          <p:cNvSpPr txBox="1"/>
          <p:nvPr/>
        </p:nvSpPr>
        <p:spPr>
          <a:xfrm>
            <a:off x="5935370" y="1022344"/>
            <a:ext cx="58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2015</a:t>
            </a:r>
            <a:endParaRPr b="0" i="0" sz="1400" u="none" cap="none" strike="noStrike">
              <a:solidFill>
                <a:srgbClr val="000000"/>
              </a:solidFill>
              <a:latin typeface="Arial"/>
              <a:ea typeface="Arial"/>
              <a:cs typeface="Arial"/>
              <a:sym typeface="Arial"/>
            </a:endParaRPr>
          </a:p>
        </p:txBody>
      </p:sp>
      <p:sp>
        <p:nvSpPr>
          <p:cNvPr id="1779" name="Google Shape;1779;g265fb8f293c_2_56"/>
          <p:cNvSpPr txBox="1"/>
          <p:nvPr/>
        </p:nvSpPr>
        <p:spPr>
          <a:xfrm>
            <a:off x="9567030" y="1022343"/>
            <a:ext cx="58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2020</a:t>
            </a:r>
            <a:endParaRPr b="0" i="0" sz="1400" u="none" cap="none" strike="noStrike">
              <a:solidFill>
                <a:srgbClr val="000000"/>
              </a:solidFill>
              <a:latin typeface="Arial"/>
              <a:ea typeface="Arial"/>
              <a:cs typeface="Arial"/>
              <a:sym typeface="Arial"/>
            </a:endParaRPr>
          </a:p>
        </p:txBody>
      </p:sp>
      <p:sp>
        <p:nvSpPr>
          <p:cNvPr id="1780" name="Google Shape;1780;g265fb8f293c_2_56"/>
          <p:cNvSpPr txBox="1"/>
          <p:nvPr/>
        </p:nvSpPr>
        <p:spPr>
          <a:xfrm>
            <a:off x="7400880" y="1025640"/>
            <a:ext cx="58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2016</a:t>
            </a:r>
            <a:endParaRPr b="0" i="0" sz="1400" u="none" cap="none" strike="noStrike">
              <a:solidFill>
                <a:srgbClr val="000000"/>
              </a:solidFill>
              <a:latin typeface="Arial"/>
              <a:ea typeface="Arial"/>
              <a:cs typeface="Arial"/>
              <a:sym typeface="Arial"/>
            </a:endParaRPr>
          </a:p>
        </p:txBody>
      </p:sp>
      <p:sp>
        <p:nvSpPr>
          <p:cNvPr id="1781" name="Google Shape;1781;g265fb8f293c_2_56"/>
          <p:cNvSpPr/>
          <p:nvPr/>
        </p:nvSpPr>
        <p:spPr>
          <a:xfrm>
            <a:off x="9328579" y="1842892"/>
            <a:ext cx="1117545" cy="487041"/>
          </a:xfrm>
          <a:prstGeom prst="roundRect">
            <a:avLst>
              <a:gd fmla="val 27171"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ConvNeXt</a:t>
            </a:r>
            <a:endParaRPr b="0" i="0" sz="1400" u="none" cap="none" strike="noStrike">
              <a:solidFill>
                <a:srgbClr val="000000"/>
              </a:solidFill>
              <a:latin typeface="Arial"/>
              <a:ea typeface="Arial"/>
              <a:cs typeface="Arial"/>
              <a:sym typeface="Arial"/>
            </a:endParaRPr>
          </a:p>
        </p:txBody>
      </p:sp>
      <p:sp>
        <p:nvSpPr>
          <p:cNvPr id="1782" name="Google Shape;1782;g265fb8f293c_2_56"/>
          <p:cNvSpPr/>
          <p:nvPr/>
        </p:nvSpPr>
        <p:spPr>
          <a:xfrm>
            <a:off x="4167785" y="2396349"/>
            <a:ext cx="1186360" cy="513339"/>
          </a:xfrm>
          <a:prstGeom prst="roundRect">
            <a:avLst>
              <a:gd fmla="val 26059"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GoogLeNet</a:t>
            </a:r>
            <a:endParaRPr b="0" i="0" sz="1400" u="none" cap="none" strike="noStrike">
              <a:solidFill>
                <a:srgbClr val="000000"/>
              </a:solidFill>
              <a:latin typeface="Arial"/>
              <a:ea typeface="Arial"/>
              <a:cs typeface="Arial"/>
              <a:sym typeface="Arial"/>
            </a:endParaRPr>
          </a:p>
        </p:txBody>
      </p:sp>
      <p:sp>
        <p:nvSpPr>
          <p:cNvPr id="1783" name="Google Shape;1783;g265fb8f293c_2_56"/>
          <p:cNvSpPr/>
          <p:nvPr/>
        </p:nvSpPr>
        <p:spPr>
          <a:xfrm>
            <a:off x="7098805" y="2396348"/>
            <a:ext cx="1186360" cy="513339"/>
          </a:xfrm>
          <a:prstGeom prst="roundRect">
            <a:avLst>
              <a:gd fmla="val 26059"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ResNeXt</a:t>
            </a:r>
            <a:endParaRPr b="0" i="0" sz="1400" u="none" cap="none" strike="noStrike">
              <a:solidFill>
                <a:srgbClr val="000000"/>
              </a:solidFill>
              <a:latin typeface="Arial"/>
              <a:ea typeface="Arial"/>
              <a:cs typeface="Arial"/>
              <a:sym typeface="Arial"/>
            </a:endParaRPr>
          </a:p>
        </p:txBody>
      </p:sp>
      <p:sp>
        <p:nvSpPr>
          <p:cNvPr id="1784" name="Google Shape;1784;g265fb8f293c_2_56"/>
          <p:cNvSpPr/>
          <p:nvPr/>
        </p:nvSpPr>
        <p:spPr>
          <a:xfrm rot="5400000">
            <a:off x="5665750" y="-899882"/>
            <a:ext cx="442197" cy="9174950"/>
          </a:xfrm>
          <a:prstGeom prst="rightBrace">
            <a:avLst>
              <a:gd fmla="val 49326" name="adj1"/>
              <a:gd fmla="val 50966" name="adj2"/>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85" name="Google Shape;1785;g265fb8f293c_2_56"/>
          <p:cNvSpPr/>
          <p:nvPr/>
        </p:nvSpPr>
        <p:spPr>
          <a:xfrm>
            <a:off x="1531024" y="4424844"/>
            <a:ext cx="1117546" cy="513339"/>
          </a:xfrm>
          <a:prstGeom prst="roundRect">
            <a:avLst>
              <a:gd fmla="val 25040" name="adj"/>
            </a:avLst>
          </a:prstGeom>
          <a:gradFill>
            <a:gsLst>
              <a:gs pos="0">
                <a:srgbClr val="69D4F4">
                  <a:alpha val="25882"/>
                </a:srgbClr>
              </a:gs>
              <a:gs pos="100000">
                <a:srgbClr val="9F39D5">
                  <a:alpha val="16470"/>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U-Net</a:t>
            </a:r>
            <a:endParaRPr b="0" i="0" sz="1400" u="none" cap="none" strike="noStrike">
              <a:solidFill>
                <a:srgbClr val="000000"/>
              </a:solidFill>
              <a:latin typeface="Arial"/>
              <a:ea typeface="Arial"/>
              <a:cs typeface="Arial"/>
              <a:sym typeface="Arial"/>
            </a:endParaRPr>
          </a:p>
        </p:txBody>
      </p:sp>
      <p:sp>
        <p:nvSpPr>
          <p:cNvPr id="1786" name="Google Shape;1786;g265fb8f293c_2_56"/>
          <p:cNvSpPr/>
          <p:nvPr/>
        </p:nvSpPr>
        <p:spPr>
          <a:xfrm>
            <a:off x="5371089" y="4424846"/>
            <a:ext cx="1117546" cy="513339"/>
          </a:xfrm>
          <a:prstGeom prst="roundRect">
            <a:avLst>
              <a:gd fmla="val 25040" name="adj"/>
            </a:avLst>
          </a:prstGeom>
          <a:gradFill>
            <a:gsLst>
              <a:gs pos="0">
                <a:srgbClr val="69D4F4">
                  <a:alpha val="25882"/>
                </a:srgbClr>
              </a:gs>
              <a:gs pos="100000">
                <a:srgbClr val="9F39D5">
                  <a:alpha val="16470"/>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Yolo</a:t>
            </a:r>
            <a:endParaRPr b="0" i="0" sz="1400" u="none" cap="none" strike="noStrike">
              <a:solidFill>
                <a:srgbClr val="000000"/>
              </a:solidFill>
              <a:latin typeface="Arial"/>
              <a:ea typeface="Arial"/>
              <a:cs typeface="Arial"/>
              <a:sym typeface="Arial"/>
            </a:endParaRPr>
          </a:p>
        </p:txBody>
      </p:sp>
      <p:sp>
        <p:nvSpPr>
          <p:cNvPr id="1787" name="Google Shape;1787;g265fb8f293c_2_56"/>
          <p:cNvSpPr/>
          <p:nvPr/>
        </p:nvSpPr>
        <p:spPr>
          <a:xfrm>
            <a:off x="3465870" y="4424845"/>
            <a:ext cx="1117546" cy="513339"/>
          </a:xfrm>
          <a:prstGeom prst="roundRect">
            <a:avLst>
              <a:gd fmla="val 25040" name="adj"/>
            </a:avLst>
          </a:prstGeom>
          <a:gradFill>
            <a:gsLst>
              <a:gs pos="0">
                <a:srgbClr val="69D4F4">
                  <a:alpha val="25882"/>
                </a:srgbClr>
              </a:gs>
              <a:gs pos="100000">
                <a:srgbClr val="9F39D5">
                  <a:alpha val="16470"/>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MobileNet</a:t>
            </a:r>
            <a:endParaRPr b="0" i="0" sz="1400" u="none" cap="none" strike="noStrike">
              <a:solidFill>
                <a:srgbClr val="000000"/>
              </a:solidFill>
              <a:latin typeface="Arial"/>
              <a:ea typeface="Arial"/>
              <a:cs typeface="Arial"/>
              <a:sym typeface="Arial"/>
            </a:endParaRPr>
          </a:p>
        </p:txBody>
      </p:sp>
      <p:sp>
        <p:nvSpPr>
          <p:cNvPr id="1788" name="Google Shape;1788;g265fb8f293c_2_56"/>
          <p:cNvSpPr txBox="1"/>
          <p:nvPr/>
        </p:nvSpPr>
        <p:spPr>
          <a:xfrm>
            <a:off x="1460458" y="5015361"/>
            <a:ext cx="125867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Image </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segmentation</a:t>
            </a:r>
            <a:endParaRPr b="0" i="0" sz="1400" u="none" cap="none" strike="noStrike">
              <a:solidFill>
                <a:srgbClr val="000000"/>
              </a:solidFill>
              <a:latin typeface="Arial"/>
              <a:ea typeface="Arial"/>
              <a:cs typeface="Arial"/>
              <a:sym typeface="Arial"/>
            </a:endParaRPr>
          </a:p>
        </p:txBody>
      </p:sp>
      <p:sp>
        <p:nvSpPr>
          <p:cNvPr id="1789" name="Google Shape;1789;g265fb8f293c_2_56"/>
          <p:cNvSpPr txBox="1"/>
          <p:nvPr/>
        </p:nvSpPr>
        <p:spPr>
          <a:xfrm>
            <a:off x="5459220" y="5015360"/>
            <a:ext cx="94128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Object </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Detection</a:t>
            </a:r>
            <a:endParaRPr b="0" i="0" sz="1400" u="none" cap="none" strike="noStrike">
              <a:solidFill>
                <a:srgbClr val="000000"/>
              </a:solidFill>
              <a:latin typeface="Arial"/>
              <a:ea typeface="Arial"/>
              <a:cs typeface="Arial"/>
              <a:sym typeface="Arial"/>
            </a:endParaRPr>
          </a:p>
        </p:txBody>
      </p:sp>
      <p:sp>
        <p:nvSpPr>
          <p:cNvPr id="1790" name="Google Shape;1790;g265fb8f293c_2_56"/>
          <p:cNvSpPr txBox="1"/>
          <p:nvPr/>
        </p:nvSpPr>
        <p:spPr>
          <a:xfrm>
            <a:off x="3626642" y="5015360"/>
            <a:ext cx="82266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More</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Efficient</a:t>
            </a:r>
            <a:endParaRPr b="0" i="0" sz="1400" u="none" cap="none" strike="noStrike">
              <a:solidFill>
                <a:srgbClr val="000000"/>
              </a:solidFill>
              <a:latin typeface="Arial"/>
              <a:ea typeface="Arial"/>
              <a:cs typeface="Arial"/>
              <a:sym typeface="Arial"/>
            </a:endParaRPr>
          </a:p>
        </p:txBody>
      </p:sp>
      <p:sp>
        <p:nvSpPr>
          <p:cNvPr id="1791" name="Google Shape;1791;g265fb8f293c_2_56"/>
          <p:cNvSpPr/>
          <p:nvPr/>
        </p:nvSpPr>
        <p:spPr>
          <a:xfrm>
            <a:off x="7410419" y="4424843"/>
            <a:ext cx="1242632" cy="513339"/>
          </a:xfrm>
          <a:prstGeom prst="roundRect">
            <a:avLst>
              <a:gd fmla="val 25040" name="adj"/>
            </a:avLst>
          </a:prstGeom>
          <a:gradFill>
            <a:gsLst>
              <a:gs pos="0">
                <a:srgbClr val="69D4F4">
                  <a:alpha val="25882"/>
                </a:srgbClr>
              </a:gs>
              <a:gs pos="100000">
                <a:srgbClr val="9F39D5">
                  <a:alpha val="16470"/>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SqueezeNet</a:t>
            </a:r>
            <a:endParaRPr b="0" i="0" sz="1400" u="none" cap="none" strike="noStrike">
              <a:solidFill>
                <a:srgbClr val="000000"/>
              </a:solidFill>
              <a:latin typeface="Arial"/>
              <a:ea typeface="Arial"/>
              <a:cs typeface="Arial"/>
              <a:sym typeface="Arial"/>
            </a:endParaRPr>
          </a:p>
        </p:txBody>
      </p:sp>
      <p:sp>
        <p:nvSpPr>
          <p:cNvPr id="1792" name="Google Shape;1792;g265fb8f293c_2_56"/>
          <p:cNvSpPr txBox="1"/>
          <p:nvPr/>
        </p:nvSpPr>
        <p:spPr>
          <a:xfrm>
            <a:off x="7632053" y="5015357"/>
            <a:ext cx="7922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Smaller</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Size</a:t>
            </a:r>
            <a:endParaRPr b="0" i="0" sz="1400" u="none" cap="none" strike="noStrike">
              <a:solidFill>
                <a:srgbClr val="000000"/>
              </a:solidFill>
              <a:latin typeface="Arial"/>
              <a:ea typeface="Arial"/>
              <a:cs typeface="Arial"/>
              <a:sym typeface="Arial"/>
            </a:endParaRPr>
          </a:p>
        </p:txBody>
      </p:sp>
      <p:sp>
        <p:nvSpPr>
          <p:cNvPr id="1793" name="Google Shape;1793;g265fb8f293c_2_56"/>
          <p:cNvSpPr/>
          <p:nvPr/>
        </p:nvSpPr>
        <p:spPr>
          <a:xfrm>
            <a:off x="9524550" y="4430361"/>
            <a:ext cx="1242632" cy="513339"/>
          </a:xfrm>
          <a:prstGeom prst="roundRect">
            <a:avLst>
              <a:gd fmla="val 25040" name="adj"/>
            </a:avLst>
          </a:prstGeom>
          <a:gradFill>
            <a:gsLst>
              <a:gs pos="0">
                <a:srgbClr val="69D4F4">
                  <a:alpha val="25882"/>
                </a:srgbClr>
              </a:gs>
              <a:gs pos="100000">
                <a:srgbClr val="9F39D5">
                  <a:alpha val="16470"/>
                </a:srgbClr>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94" name="Google Shape;1794;g265fb8f293c_2_56"/>
          <p:cNvSpPr txBox="1"/>
          <p:nvPr/>
        </p:nvSpPr>
        <p:spPr>
          <a:xfrm>
            <a:off x="9287297" y="5015357"/>
            <a:ext cx="171713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Other</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Downstream Tasks</a:t>
            </a:r>
            <a:endParaRPr b="0" i="0" sz="1400" u="none" cap="none" strike="noStrike">
              <a:solidFill>
                <a:srgbClr val="000000"/>
              </a:solidFill>
              <a:latin typeface="Arial"/>
              <a:ea typeface="Arial"/>
              <a:cs typeface="Arial"/>
              <a:sym typeface="Arial"/>
            </a:endParaRPr>
          </a:p>
        </p:txBody>
      </p:sp>
      <p:cxnSp>
        <p:nvCxnSpPr>
          <p:cNvPr id="1795" name="Google Shape;1795;g265fb8f293c_2_56"/>
          <p:cNvCxnSpPr/>
          <p:nvPr/>
        </p:nvCxnSpPr>
        <p:spPr>
          <a:xfrm>
            <a:off x="1271174" y="2077347"/>
            <a:ext cx="2505533" cy="4048"/>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sp>
        <p:nvSpPr>
          <p:cNvPr id="1796" name="Google Shape;1796;g265fb8f293c_2_56"/>
          <p:cNvSpPr txBox="1"/>
          <p:nvPr/>
        </p:nvSpPr>
        <p:spPr>
          <a:xfrm>
            <a:off x="3854229" y="1923458"/>
            <a:ext cx="21836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Towards </a:t>
            </a:r>
            <a:r>
              <a:rPr b="1" i="0" lang="en-US" sz="1400" u="none" cap="none" strike="noStrike">
                <a:solidFill>
                  <a:srgbClr val="000000"/>
                </a:solidFill>
                <a:latin typeface="Arial"/>
                <a:ea typeface="Arial"/>
                <a:cs typeface="Arial"/>
                <a:sym typeface="Arial"/>
              </a:rPr>
              <a:t>deeper</a:t>
            </a:r>
            <a:r>
              <a:rPr b="0" i="0" lang="en-US" sz="1400" u="none" cap="none" strike="noStrike">
                <a:solidFill>
                  <a:srgbClr val="000000"/>
                </a:solidFill>
                <a:latin typeface="Arial"/>
                <a:ea typeface="Arial"/>
                <a:cs typeface="Arial"/>
                <a:sym typeface="Arial"/>
              </a:rPr>
              <a:t> network</a:t>
            </a:r>
            <a:endParaRPr b="0" i="0" sz="1400" u="none" cap="none" strike="noStrike">
              <a:solidFill>
                <a:srgbClr val="000000"/>
              </a:solidFill>
              <a:latin typeface="Arial"/>
              <a:ea typeface="Arial"/>
              <a:cs typeface="Arial"/>
              <a:sym typeface="Arial"/>
            </a:endParaRPr>
          </a:p>
        </p:txBody>
      </p:sp>
      <p:cxnSp>
        <p:nvCxnSpPr>
          <p:cNvPr id="1797" name="Google Shape;1797;g265fb8f293c_2_56"/>
          <p:cNvCxnSpPr/>
          <p:nvPr/>
        </p:nvCxnSpPr>
        <p:spPr>
          <a:xfrm>
            <a:off x="1241471" y="3111454"/>
            <a:ext cx="2535236" cy="8600"/>
          </a:xfrm>
          <a:prstGeom prst="straightConnector1">
            <a:avLst/>
          </a:prstGeom>
          <a:noFill/>
          <a:ln cap="flat" cmpd="sng" w="25400">
            <a:solidFill>
              <a:srgbClr val="7030A0"/>
            </a:solidFill>
            <a:prstDash val="solid"/>
            <a:round/>
            <a:headEnd len="sm" w="sm" type="none"/>
            <a:tailEnd len="med" w="med" type="stealth"/>
          </a:ln>
          <a:effectLst>
            <a:outerShdw blurRad="40000" rotWithShape="0" dir="5400000" dist="20000">
              <a:srgbClr val="000000">
                <a:alpha val="37647"/>
              </a:srgbClr>
            </a:outerShdw>
          </a:effectLst>
        </p:spPr>
      </p:cxnSp>
      <p:sp>
        <p:nvSpPr>
          <p:cNvPr id="1798" name="Google Shape;1798;g265fb8f293c_2_56"/>
          <p:cNvSpPr txBox="1"/>
          <p:nvPr/>
        </p:nvSpPr>
        <p:spPr>
          <a:xfrm>
            <a:off x="3854229" y="2966241"/>
            <a:ext cx="20649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Towards </a:t>
            </a:r>
            <a:r>
              <a:rPr b="1" i="0" lang="en-US" sz="1400" u="none" cap="none" strike="noStrike">
                <a:solidFill>
                  <a:srgbClr val="000000"/>
                </a:solidFill>
                <a:latin typeface="Arial"/>
                <a:ea typeface="Arial"/>
                <a:cs typeface="Arial"/>
                <a:sym typeface="Arial"/>
              </a:rPr>
              <a:t>wider</a:t>
            </a:r>
            <a:r>
              <a:rPr b="0" i="0" lang="en-US" sz="1400" u="none" cap="none" strike="noStrike">
                <a:solidFill>
                  <a:srgbClr val="000000"/>
                </a:solidFill>
                <a:latin typeface="Arial"/>
                <a:ea typeface="Arial"/>
                <a:cs typeface="Arial"/>
                <a:sym typeface="Arial"/>
              </a:rPr>
              <a:t> network</a:t>
            </a:r>
            <a:endParaRPr b="0" i="0" sz="1400" u="none" cap="none" strike="noStrike">
              <a:solidFill>
                <a:srgbClr val="000000"/>
              </a:solidFill>
              <a:latin typeface="Arial"/>
              <a:ea typeface="Arial"/>
              <a:cs typeface="Arial"/>
              <a:sym typeface="Arial"/>
            </a:endParaRPr>
          </a:p>
        </p:txBody>
      </p:sp>
      <p:sp>
        <p:nvSpPr>
          <p:cNvPr id="1799" name="Google Shape;1799;g265fb8f293c_2_56"/>
          <p:cNvSpPr txBox="1"/>
          <p:nvPr/>
        </p:nvSpPr>
        <p:spPr>
          <a:xfrm>
            <a:off x="4722994" y="3908692"/>
            <a:ext cx="22060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Downstream Applications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658eb532f4_1_1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4" name="Google Shape;244;g2658eb532f4_1_117"/>
          <p:cNvSpPr txBox="1"/>
          <p:nvPr>
            <p:ph type="title"/>
          </p:nvPr>
        </p:nvSpPr>
        <p:spPr>
          <a:xfrm>
            <a:off x="838200" y="2977951"/>
            <a:ext cx="10515600" cy="90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RNN Variant I: Long Short-Term Memory </a:t>
            </a:r>
            <a:endParaRPr/>
          </a:p>
          <a:p>
            <a:pPr indent="0" lvl="0" marL="0" rtl="0" algn="ctr">
              <a:spcBef>
                <a:spcPts val="0"/>
              </a:spcBef>
              <a:spcAft>
                <a:spcPts val="0"/>
              </a:spcAft>
              <a:buNone/>
            </a:pPr>
            <a:r>
              <a:rPr lang="en-US"/>
              <a:t>(LSTM)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65c433e9cb_1_0"/>
          <p:cNvSpPr txBox="1"/>
          <p:nvPr>
            <p:ph type="title"/>
          </p:nvPr>
        </p:nvSpPr>
        <p:spPr>
          <a:xfrm>
            <a:off x="838200" y="136526"/>
            <a:ext cx="10515600" cy="90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Long Short-Term Memory (LSTM)</a:t>
            </a:r>
            <a:endParaRPr/>
          </a:p>
        </p:txBody>
      </p:sp>
      <p:sp>
        <p:nvSpPr>
          <p:cNvPr id="251" name="Google Shape;251;g265c433e9cb_1_0"/>
          <p:cNvSpPr txBox="1"/>
          <p:nvPr>
            <p:ph idx="1" type="body"/>
          </p:nvPr>
        </p:nvSpPr>
        <p:spPr>
          <a:xfrm>
            <a:off x="838200" y="1260629"/>
            <a:ext cx="10515600" cy="49164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Special gated structure to control memorization and forgetting in RNNs</a:t>
            </a:r>
            <a:endParaRPr/>
          </a:p>
          <a:p>
            <a:pPr indent="-406400" lvl="0" marL="457200" rtl="0" algn="l">
              <a:spcBef>
                <a:spcPts val="0"/>
              </a:spcBef>
              <a:spcAft>
                <a:spcPts val="0"/>
              </a:spcAft>
              <a:buSzPts val="2800"/>
              <a:buChar char="•"/>
            </a:pPr>
            <a:r>
              <a:rPr lang="en-US"/>
              <a:t>Mitigate gradient vanishing</a:t>
            </a:r>
            <a:endParaRPr/>
          </a:p>
          <a:p>
            <a:pPr indent="-406400" lvl="0" marL="457200" rtl="0" algn="l">
              <a:spcBef>
                <a:spcPts val="0"/>
              </a:spcBef>
              <a:spcAft>
                <a:spcPts val="0"/>
              </a:spcAft>
              <a:buSzPts val="2800"/>
              <a:buChar char="•"/>
            </a:pPr>
            <a:r>
              <a:rPr lang="en-US"/>
              <a:t>Facilitate long term memory</a:t>
            </a:r>
            <a:endParaRPr/>
          </a:p>
          <a:p>
            <a:pPr indent="-406400" lvl="0" marL="457200" rtl="0" algn="l">
              <a:spcBef>
                <a:spcPts val="0"/>
              </a:spcBef>
              <a:spcAft>
                <a:spcPts val="0"/>
              </a:spcAft>
              <a:buSzPts val="2800"/>
              <a:buChar char="•"/>
            </a:pPr>
            <a:r>
              <a:rPr lang="en-US"/>
              <a:t>A simple diagram looks like the following: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highlight>
                  <a:schemeClr val="lt1"/>
                </a:highlight>
              </a:rPr>
              <a:t>These gates are essentially different neural networks with sigmoid activation functions (outputting values between 0 and 1). They are trained to selectively allow information to pass through, which helps in retaining the important information over longer periods and hence, mitigating the vanishing gradient problem</a:t>
            </a:r>
            <a:endParaRPr>
              <a:highlight>
                <a:schemeClr val="lt1"/>
              </a:highlight>
            </a:endParaRPr>
          </a:p>
        </p:txBody>
      </p:sp>
      <p:sp>
        <p:nvSpPr>
          <p:cNvPr id="252" name="Google Shape;252;g265c433e9cb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2023-12-29T23:00:40Z</dcterms:created>
  <dc:creator>Wenhu Chen</dc:creator>
</cp:coreProperties>
</file>